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9" r:id="rId22"/>
    <p:sldId id="278" r:id="rId23"/>
    <p:sldId id="260"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5" d="100"/>
          <a:sy n="75" d="100"/>
        </p:scale>
        <p:origin x="90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3B5602-6E7E-4725-B31E-8F6B9FDDAA3E}" type="datetimeFigureOut">
              <a:rPr lang="en-IN" smtClean="0"/>
              <a:t>16-09-2025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F5D06665-4414-4489-8461-B6391AE4765F}" type="slidenum">
              <a:rPr lang="en-IN" smtClean="0"/>
              <a:t>‹#›</a:t>
            </a:fld>
            <a:endParaRPr lang="en-IN"/>
          </a:p>
        </p:txBody>
      </p:sp>
    </p:spTree>
    <p:extLst>
      <p:ext uri="{BB962C8B-B14F-4D97-AF65-F5344CB8AC3E}">
        <p14:creationId xmlns:p14="http://schemas.microsoft.com/office/powerpoint/2010/main" val="369178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3B5602-6E7E-4725-B31E-8F6B9FDDAA3E}" type="datetimeFigureOut">
              <a:rPr lang="en-IN" smtClean="0"/>
              <a:t>16-09-2025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D06665-4414-4489-8461-B6391AE4765F}" type="slidenum">
              <a:rPr lang="en-IN" smtClean="0"/>
              <a:t>‹#›</a:t>
            </a:fld>
            <a:endParaRPr lang="en-IN"/>
          </a:p>
        </p:txBody>
      </p:sp>
    </p:spTree>
    <p:extLst>
      <p:ext uri="{BB962C8B-B14F-4D97-AF65-F5344CB8AC3E}">
        <p14:creationId xmlns:p14="http://schemas.microsoft.com/office/powerpoint/2010/main" val="2267674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3B5602-6E7E-4725-B31E-8F6B9FDDAA3E}" type="datetimeFigureOut">
              <a:rPr lang="en-IN" smtClean="0"/>
              <a:t>16-09-2025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D06665-4414-4489-8461-B6391AE4765F}" type="slidenum">
              <a:rPr lang="en-IN" smtClean="0"/>
              <a:t>‹#›</a:t>
            </a:fld>
            <a:endParaRPr lang="en-IN"/>
          </a:p>
        </p:txBody>
      </p:sp>
    </p:spTree>
    <p:extLst>
      <p:ext uri="{BB962C8B-B14F-4D97-AF65-F5344CB8AC3E}">
        <p14:creationId xmlns:p14="http://schemas.microsoft.com/office/powerpoint/2010/main" val="1401708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3B5602-6E7E-4725-B31E-8F6B9FDDAA3E}" type="datetimeFigureOut">
              <a:rPr lang="en-IN" smtClean="0"/>
              <a:t>16-09-2025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D06665-4414-4489-8461-B6391AE4765F}" type="slidenum">
              <a:rPr lang="en-IN" smtClean="0"/>
              <a:t>‹#›</a:t>
            </a:fld>
            <a:endParaRPr lang="en-IN"/>
          </a:p>
        </p:txBody>
      </p:sp>
    </p:spTree>
    <p:extLst>
      <p:ext uri="{BB962C8B-B14F-4D97-AF65-F5344CB8AC3E}">
        <p14:creationId xmlns:p14="http://schemas.microsoft.com/office/powerpoint/2010/main" val="353783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6E3B5602-6E7E-4725-B31E-8F6B9FDDAA3E}" type="datetimeFigureOut">
              <a:rPr lang="en-IN" smtClean="0"/>
              <a:t>16-09-2025</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F5D06665-4414-4489-8461-B6391AE4765F}" type="slidenum">
              <a:rPr lang="en-IN" smtClean="0"/>
              <a:t>‹#›</a:t>
            </a:fld>
            <a:endParaRPr lang="en-IN"/>
          </a:p>
        </p:txBody>
      </p:sp>
    </p:spTree>
    <p:extLst>
      <p:ext uri="{BB962C8B-B14F-4D97-AF65-F5344CB8AC3E}">
        <p14:creationId xmlns:p14="http://schemas.microsoft.com/office/powerpoint/2010/main" val="1716812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3B5602-6E7E-4725-B31E-8F6B9FDDAA3E}" type="datetimeFigureOut">
              <a:rPr lang="en-IN" smtClean="0"/>
              <a:t>16-09-2025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D06665-4414-4489-8461-B6391AE4765F}" type="slidenum">
              <a:rPr lang="en-IN" smtClean="0"/>
              <a:t>‹#›</a:t>
            </a:fld>
            <a:endParaRPr lang="en-IN"/>
          </a:p>
        </p:txBody>
      </p:sp>
    </p:spTree>
    <p:extLst>
      <p:ext uri="{BB962C8B-B14F-4D97-AF65-F5344CB8AC3E}">
        <p14:creationId xmlns:p14="http://schemas.microsoft.com/office/powerpoint/2010/main" val="2029839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3B5602-6E7E-4725-B31E-8F6B9FDDAA3E}" type="datetimeFigureOut">
              <a:rPr lang="en-IN" smtClean="0"/>
              <a:t>16-09-2025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5D06665-4414-4489-8461-B6391AE4765F}" type="slidenum">
              <a:rPr lang="en-IN" smtClean="0"/>
              <a:t>‹#›</a:t>
            </a:fld>
            <a:endParaRPr lang="en-IN"/>
          </a:p>
        </p:txBody>
      </p:sp>
    </p:spTree>
    <p:extLst>
      <p:ext uri="{BB962C8B-B14F-4D97-AF65-F5344CB8AC3E}">
        <p14:creationId xmlns:p14="http://schemas.microsoft.com/office/powerpoint/2010/main" val="1593412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3B5602-6E7E-4725-B31E-8F6B9FDDAA3E}" type="datetimeFigureOut">
              <a:rPr lang="en-IN" smtClean="0"/>
              <a:t>16-09-2025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5D06665-4414-4489-8461-B6391AE4765F}" type="slidenum">
              <a:rPr lang="en-IN" smtClean="0"/>
              <a:t>‹#›</a:t>
            </a:fld>
            <a:endParaRPr lang="en-IN"/>
          </a:p>
        </p:txBody>
      </p:sp>
    </p:spTree>
    <p:extLst>
      <p:ext uri="{BB962C8B-B14F-4D97-AF65-F5344CB8AC3E}">
        <p14:creationId xmlns:p14="http://schemas.microsoft.com/office/powerpoint/2010/main" val="3360271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3B5602-6E7E-4725-B31E-8F6B9FDDAA3E}" type="datetimeFigureOut">
              <a:rPr lang="en-IN" smtClean="0"/>
              <a:t>16-09-2025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5D06665-4414-4489-8461-B6391AE4765F}" type="slidenum">
              <a:rPr lang="en-IN" smtClean="0"/>
              <a:t>‹#›</a:t>
            </a:fld>
            <a:endParaRPr lang="en-IN"/>
          </a:p>
        </p:txBody>
      </p:sp>
    </p:spTree>
    <p:extLst>
      <p:ext uri="{BB962C8B-B14F-4D97-AF65-F5344CB8AC3E}">
        <p14:creationId xmlns:p14="http://schemas.microsoft.com/office/powerpoint/2010/main" val="889869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3B5602-6E7E-4725-B31E-8F6B9FDDAA3E}" type="datetimeFigureOut">
              <a:rPr lang="en-IN" smtClean="0"/>
              <a:t>16-09-2025</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5D06665-4414-4489-8461-B6391AE4765F}" type="slidenum">
              <a:rPr lang="en-IN" smtClean="0"/>
              <a:t>‹#›</a:t>
            </a:fld>
            <a:endParaRPr lang="en-IN"/>
          </a:p>
        </p:txBody>
      </p:sp>
    </p:spTree>
    <p:extLst>
      <p:ext uri="{BB962C8B-B14F-4D97-AF65-F5344CB8AC3E}">
        <p14:creationId xmlns:p14="http://schemas.microsoft.com/office/powerpoint/2010/main" val="3503223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3B5602-6E7E-4725-B31E-8F6B9FDDAA3E}" type="datetimeFigureOut">
              <a:rPr lang="en-IN" smtClean="0"/>
              <a:t>16-09-2025</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5D06665-4414-4489-8461-B6391AE4765F}" type="slidenum">
              <a:rPr lang="en-IN" smtClean="0"/>
              <a:t>‹#›</a:t>
            </a:fld>
            <a:endParaRPr lang="en-IN"/>
          </a:p>
        </p:txBody>
      </p:sp>
    </p:spTree>
    <p:extLst>
      <p:ext uri="{BB962C8B-B14F-4D97-AF65-F5344CB8AC3E}">
        <p14:creationId xmlns:p14="http://schemas.microsoft.com/office/powerpoint/2010/main" val="3625461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E3B5602-6E7E-4725-B31E-8F6B9FDDAA3E}" type="datetimeFigureOut">
              <a:rPr lang="en-IN" smtClean="0"/>
              <a:t>16-09-2025</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F5D06665-4414-4489-8461-B6391AE4765F}" type="slidenum">
              <a:rPr lang="en-IN" smtClean="0"/>
              <a:t>‹#›</a:t>
            </a:fld>
            <a:endParaRPr lang="en-IN"/>
          </a:p>
        </p:txBody>
      </p:sp>
    </p:spTree>
    <p:extLst>
      <p:ext uri="{BB962C8B-B14F-4D97-AF65-F5344CB8AC3E}">
        <p14:creationId xmlns:p14="http://schemas.microsoft.com/office/powerpoint/2010/main" val="582963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awsai.devpost.com/"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marketsandmarkets.com/Market-Reports/cloud-based-data-management-services-market-227142592.html"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html/2404.10690v1" TargetMode="External"/><Relationship Id="rId2" Type="http://schemas.openxmlformats.org/officeDocument/2006/relationships/hyperlink" Target="https://www.kaggle.com/datasets/ntcuong2103/crohme2019" TargetMode="External"/><Relationship Id="rId1" Type="http://schemas.openxmlformats.org/officeDocument/2006/relationships/slideLayout" Target="../slideLayouts/slideLayout2.xml"/><Relationship Id="rId5" Type="http://schemas.openxmlformats.org/officeDocument/2006/relationships/hyperlink" Target="https://www.kaggle.com/datasets/hojjatk/mnist-dataset" TargetMode="External"/><Relationship Id="rId4" Type="http://schemas.openxmlformats.org/officeDocument/2006/relationships/hyperlink" Target="https://arxiv.org/abs/2310.0678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92832-D1F9-8904-4536-815C939F1715}"/>
              </a:ext>
            </a:extLst>
          </p:cNvPr>
          <p:cNvSpPr>
            <a:spLocks noGrp="1"/>
          </p:cNvSpPr>
          <p:nvPr>
            <p:ph type="ctrTitle"/>
          </p:nvPr>
        </p:nvSpPr>
        <p:spPr>
          <a:xfrm>
            <a:off x="1248032" y="1996123"/>
            <a:ext cx="9052560" cy="1691957"/>
          </a:xfrm>
        </p:spPr>
        <p:txBody>
          <a:bodyPr>
            <a:noAutofit/>
          </a:bodyPr>
          <a:lstStyle/>
          <a:p>
            <a:r>
              <a:rPr lang="en-US" sz="4400" dirty="0"/>
              <a:t>Leveraging Cloud for Math Expression Digitalization</a:t>
            </a:r>
            <a:endParaRPr lang="en-IN" sz="4400" dirty="0"/>
          </a:p>
        </p:txBody>
      </p:sp>
      <p:sp>
        <p:nvSpPr>
          <p:cNvPr id="3" name="Subtitle 2">
            <a:extLst>
              <a:ext uri="{FF2B5EF4-FFF2-40B4-BE49-F238E27FC236}">
                <a16:creationId xmlns:a16="http://schemas.microsoft.com/office/drawing/2014/main" id="{9C1E3115-9DA3-6706-D3F6-829839E921A7}"/>
              </a:ext>
            </a:extLst>
          </p:cNvPr>
          <p:cNvSpPr>
            <a:spLocks noGrp="1"/>
          </p:cNvSpPr>
          <p:nvPr>
            <p:ph type="subTitle" idx="1"/>
          </p:nvPr>
        </p:nvSpPr>
        <p:spPr>
          <a:xfrm>
            <a:off x="589280" y="5001840"/>
            <a:ext cx="9144000" cy="1691956"/>
          </a:xfrm>
        </p:spPr>
        <p:txBody>
          <a:bodyPr>
            <a:normAutofit/>
          </a:bodyPr>
          <a:lstStyle/>
          <a:p>
            <a:r>
              <a:rPr lang="en-US" sz="2600" dirty="0">
                <a:solidFill>
                  <a:schemeClr val="tx2">
                    <a:lumMod val="90000"/>
                    <a:lumOff val="10000"/>
                  </a:schemeClr>
                </a:solidFill>
              </a:rPr>
              <a:t>Mr. Shourya Garg</a:t>
            </a:r>
            <a:endParaRPr lang="en-US" dirty="0">
              <a:solidFill>
                <a:schemeClr val="tx2">
                  <a:lumMod val="90000"/>
                  <a:lumOff val="10000"/>
                </a:schemeClr>
              </a:solidFill>
            </a:endParaRPr>
          </a:p>
          <a:p>
            <a:r>
              <a:rPr lang="en-US" sz="1900" dirty="0" err="1"/>
              <a:t>Enrol</a:t>
            </a:r>
            <a:r>
              <a:rPr lang="en-US" sz="1900" dirty="0"/>
              <a:t>. No. A010145024121</a:t>
            </a:r>
          </a:p>
          <a:p>
            <a:r>
              <a:rPr lang="en-IN" sz="1900" dirty="0"/>
              <a:t>MCA Third Semester, Section: C</a:t>
            </a:r>
          </a:p>
          <a:p>
            <a:r>
              <a:rPr lang="en-IN" sz="1900" dirty="0"/>
              <a:t>CSIT-805 Cloud Infrastructure Services Assignment</a:t>
            </a:r>
          </a:p>
        </p:txBody>
      </p:sp>
      <p:sp>
        <p:nvSpPr>
          <p:cNvPr id="4" name="TextBox 3">
            <a:extLst>
              <a:ext uri="{FF2B5EF4-FFF2-40B4-BE49-F238E27FC236}">
                <a16:creationId xmlns:a16="http://schemas.microsoft.com/office/drawing/2014/main" id="{2BC94756-4529-D244-9486-BC953A743FFF}"/>
              </a:ext>
            </a:extLst>
          </p:cNvPr>
          <p:cNvSpPr txBox="1"/>
          <p:nvPr/>
        </p:nvSpPr>
        <p:spPr>
          <a:xfrm>
            <a:off x="4122995" y="4444382"/>
            <a:ext cx="3302635" cy="400110"/>
          </a:xfrm>
          <a:prstGeom prst="rect">
            <a:avLst/>
          </a:prstGeom>
          <a:noFill/>
        </p:spPr>
        <p:txBody>
          <a:bodyPr wrap="none" rtlCol="0">
            <a:spAutoFit/>
          </a:bodyPr>
          <a:lstStyle/>
          <a:p>
            <a:r>
              <a:rPr lang="en-US" sz="2000" i="1" dirty="0"/>
              <a:t>Submitted and Presented by</a:t>
            </a:r>
            <a:endParaRPr lang="en-IN" sz="2000" i="1" dirty="0"/>
          </a:p>
        </p:txBody>
      </p:sp>
    </p:spTree>
    <p:extLst>
      <p:ext uri="{BB962C8B-B14F-4D97-AF65-F5344CB8AC3E}">
        <p14:creationId xmlns:p14="http://schemas.microsoft.com/office/powerpoint/2010/main" val="2118423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16E50-6CA0-3B05-02E2-5DEC1C02F224}"/>
              </a:ext>
            </a:extLst>
          </p:cNvPr>
          <p:cNvSpPr>
            <a:spLocks noGrp="1"/>
          </p:cNvSpPr>
          <p:nvPr>
            <p:ph type="title"/>
          </p:nvPr>
        </p:nvSpPr>
        <p:spPr>
          <a:xfrm>
            <a:off x="94488" y="-118872"/>
            <a:ext cx="10058400" cy="1609344"/>
          </a:xfrm>
        </p:spPr>
        <p:txBody>
          <a:bodyPr/>
          <a:lstStyle/>
          <a:p>
            <a:r>
              <a:rPr lang="en-IN" dirty="0"/>
              <a:t>Data Preprocessing in Cloud</a:t>
            </a:r>
          </a:p>
        </p:txBody>
      </p:sp>
      <p:sp>
        <p:nvSpPr>
          <p:cNvPr id="3" name="Content Placeholder 2">
            <a:extLst>
              <a:ext uri="{FF2B5EF4-FFF2-40B4-BE49-F238E27FC236}">
                <a16:creationId xmlns:a16="http://schemas.microsoft.com/office/drawing/2014/main" id="{022F9F9E-A8A3-F762-AFBE-B76DAAA5557E}"/>
              </a:ext>
            </a:extLst>
          </p:cNvPr>
          <p:cNvSpPr>
            <a:spLocks noGrp="1"/>
          </p:cNvSpPr>
          <p:nvPr>
            <p:ph idx="1"/>
          </p:nvPr>
        </p:nvSpPr>
        <p:spPr>
          <a:xfrm>
            <a:off x="240792" y="1214627"/>
            <a:ext cx="7135368" cy="5423282"/>
          </a:xfrm>
        </p:spPr>
        <p:txBody>
          <a:bodyPr>
            <a:normAutofit fontScale="85000" lnSpcReduction="20000"/>
          </a:bodyPr>
          <a:lstStyle/>
          <a:p>
            <a:r>
              <a:rPr lang="en-US" b="1" dirty="0"/>
              <a:t>Convert </a:t>
            </a:r>
            <a:r>
              <a:rPr lang="en-US" b="1" dirty="0" err="1"/>
              <a:t>InkML</a:t>
            </a:r>
            <a:r>
              <a:rPr lang="en-US" b="1" dirty="0"/>
              <a:t> to PNG</a:t>
            </a:r>
            <a:endParaRPr lang="en-US" dirty="0"/>
          </a:p>
          <a:p>
            <a:pPr lvl="1"/>
            <a:r>
              <a:rPr lang="en-US" dirty="0"/>
              <a:t>Stroke sequences are transformed into images suitable for model input.</a:t>
            </a:r>
          </a:p>
          <a:p>
            <a:r>
              <a:rPr lang="en-US" b="1" dirty="0"/>
              <a:t>Parallel Cloud Processing</a:t>
            </a:r>
            <a:endParaRPr lang="en-US" dirty="0"/>
          </a:p>
          <a:p>
            <a:pPr lvl="1"/>
            <a:r>
              <a:rPr lang="en-US" dirty="0"/>
              <a:t>Run conversion across multiple VMs or Databricks nodes simultaneously.</a:t>
            </a:r>
          </a:p>
          <a:p>
            <a:r>
              <a:rPr lang="en-US" b="1" dirty="0"/>
              <a:t>Faster Processing</a:t>
            </a:r>
            <a:endParaRPr lang="en-US" dirty="0"/>
          </a:p>
          <a:p>
            <a:pPr lvl="1"/>
            <a:r>
              <a:rPr lang="en-US" dirty="0"/>
              <a:t>Parallelization reduces total preprocessing time significantly vs. local machines.</a:t>
            </a:r>
          </a:p>
          <a:p>
            <a:r>
              <a:rPr lang="en-US" b="1" dirty="0"/>
              <a:t>Scalable for Large Datasets</a:t>
            </a:r>
            <a:endParaRPr lang="en-US" dirty="0"/>
          </a:p>
          <a:p>
            <a:pPr lvl="1"/>
            <a:r>
              <a:rPr lang="en-US" dirty="0"/>
              <a:t>Easily handle millions of samples without overloading a single machine.</a:t>
            </a:r>
          </a:p>
          <a:p>
            <a:r>
              <a:rPr lang="en-US" b="1" dirty="0"/>
              <a:t>Consistent Output</a:t>
            </a:r>
            <a:endParaRPr lang="en-US" dirty="0"/>
          </a:p>
          <a:p>
            <a:pPr lvl="1"/>
            <a:r>
              <a:rPr lang="en-US" dirty="0"/>
              <a:t>All images are generated with uniform settings, ensuring dataset consistency.</a:t>
            </a:r>
          </a:p>
          <a:p>
            <a:r>
              <a:rPr lang="en-US" b="1" dirty="0"/>
              <a:t>Efficient Resource Management</a:t>
            </a:r>
            <a:endParaRPr lang="en-US" dirty="0"/>
          </a:p>
          <a:p>
            <a:pPr lvl="1"/>
            <a:r>
              <a:rPr lang="en-US" dirty="0"/>
              <a:t>Cloud allows flexible allocation of compute, memory, and storage resources.</a:t>
            </a:r>
          </a:p>
          <a:p>
            <a:r>
              <a:rPr lang="en-US" b="1" dirty="0"/>
              <a:t>Automated Pipeline</a:t>
            </a:r>
            <a:endParaRPr lang="en-US" dirty="0"/>
          </a:p>
          <a:p>
            <a:pPr lvl="1"/>
            <a:r>
              <a:rPr lang="en-US" dirty="0"/>
              <a:t>Preprocessing can run automatically, reducing manual intervention and errors.</a:t>
            </a:r>
          </a:p>
          <a:p>
            <a:r>
              <a:rPr lang="en-US" b="1" dirty="0"/>
              <a:t>Ready for Model Training</a:t>
            </a:r>
            <a:endParaRPr lang="en-US" dirty="0"/>
          </a:p>
          <a:p>
            <a:pPr lvl="1"/>
            <a:r>
              <a:rPr lang="en-US" dirty="0"/>
              <a:t>Output PNGs are immediately usable in downstream training and evaluation workflows.</a:t>
            </a:r>
          </a:p>
        </p:txBody>
      </p:sp>
      <p:sp>
        <p:nvSpPr>
          <p:cNvPr id="4" name="Slide Number Placeholder 3">
            <a:extLst>
              <a:ext uri="{FF2B5EF4-FFF2-40B4-BE49-F238E27FC236}">
                <a16:creationId xmlns:a16="http://schemas.microsoft.com/office/drawing/2014/main" id="{29B5B015-DBCA-8CCF-0D3D-5E0E0DADB937}"/>
              </a:ext>
            </a:extLst>
          </p:cNvPr>
          <p:cNvSpPr>
            <a:spLocks noGrp="1"/>
          </p:cNvSpPr>
          <p:nvPr>
            <p:ph type="sldNum" sz="quarter" idx="12"/>
          </p:nvPr>
        </p:nvSpPr>
        <p:spPr>
          <a:xfrm>
            <a:off x="11311128" y="6272784"/>
            <a:ext cx="640080" cy="365125"/>
          </a:xfrm>
        </p:spPr>
        <p:txBody>
          <a:bodyPr/>
          <a:lstStyle/>
          <a:p>
            <a:fld id="{010F45DF-C8ED-4FC3-87E0-8FAA2D396BB2}" type="slidenum">
              <a:rPr lang="en-IN" smtClean="0"/>
              <a:t>10</a:t>
            </a:fld>
            <a:endParaRPr lang="en-IN" dirty="0"/>
          </a:p>
        </p:txBody>
      </p:sp>
      <p:pic>
        <p:nvPicPr>
          <p:cNvPr id="6" name="Picture 5">
            <a:extLst>
              <a:ext uri="{FF2B5EF4-FFF2-40B4-BE49-F238E27FC236}">
                <a16:creationId xmlns:a16="http://schemas.microsoft.com/office/drawing/2014/main" id="{2BF216C9-C912-CF7E-9537-DE549734F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4810" y="486918"/>
            <a:ext cx="3735324" cy="5602986"/>
          </a:xfrm>
          <a:prstGeom prst="rect">
            <a:avLst/>
          </a:prstGeom>
        </p:spPr>
      </p:pic>
      <p:sp>
        <p:nvSpPr>
          <p:cNvPr id="7" name="TextBox 6">
            <a:extLst>
              <a:ext uri="{FF2B5EF4-FFF2-40B4-BE49-F238E27FC236}">
                <a16:creationId xmlns:a16="http://schemas.microsoft.com/office/drawing/2014/main" id="{C3E54B5C-5EF7-1DC4-DB9A-CB731B94AF77}"/>
              </a:ext>
            </a:extLst>
          </p:cNvPr>
          <p:cNvSpPr txBox="1"/>
          <p:nvPr/>
        </p:nvSpPr>
        <p:spPr>
          <a:xfrm>
            <a:off x="8004810" y="5659017"/>
            <a:ext cx="3396488" cy="430887"/>
          </a:xfrm>
          <a:prstGeom prst="rect">
            <a:avLst/>
          </a:prstGeom>
          <a:noFill/>
        </p:spPr>
        <p:txBody>
          <a:bodyPr wrap="square" rtlCol="0">
            <a:spAutoFit/>
          </a:bodyPr>
          <a:lstStyle/>
          <a:p>
            <a:pPr lvl="0" defTabSz="914400" eaLnBrk="0" fontAlgn="base" hangingPunct="0">
              <a:spcBef>
                <a:spcPct val="0"/>
              </a:spcBef>
              <a:spcAft>
                <a:spcPct val="0"/>
              </a:spcAft>
            </a:pPr>
            <a:r>
              <a:rPr lang="en-IN" sz="1100" dirty="0">
                <a:solidFill>
                  <a:srgbClr val="7030A0"/>
                </a:solidFill>
              </a:rPr>
              <a:t>Image by:</a:t>
            </a:r>
            <a:br>
              <a:rPr lang="en-IN" sz="1100" dirty="0">
                <a:solidFill>
                  <a:srgbClr val="7030A0"/>
                </a:solidFill>
              </a:rPr>
            </a:br>
            <a:r>
              <a:rPr lang="en-IN" sz="1100" dirty="0">
                <a:solidFill>
                  <a:srgbClr val="7030A0"/>
                </a:solidFill>
              </a:rPr>
              <a:t>SORA – Open AI</a:t>
            </a:r>
          </a:p>
        </p:txBody>
      </p:sp>
    </p:spTree>
    <p:extLst>
      <p:ext uri="{BB962C8B-B14F-4D97-AF65-F5344CB8AC3E}">
        <p14:creationId xmlns:p14="http://schemas.microsoft.com/office/powerpoint/2010/main" val="2444222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DA267-9A14-D616-BF02-D5E567366E6B}"/>
              </a:ext>
            </a:extLst>
          </p:cNvPr>
          <p:cNvSpPr>
            <a:spLocks noGrp="1"/>
          </p:cNvSpPr>
          <p:nvPr>
            <p:ph type="title"/>
          </p:nvPr>
        </p:nvSpPr>
        <p:spPr>
          <a:xfrm>
            <a:off x="145288" y="-118872"/>
            <a:ext cx="10058400" cy="1609344"/>
          </a:xfrm>
        </p:spPr>
        <p:txBody>
          <a:bodyPr/>
          <a:lstStyle/>
          <a:p>
            <a:r>
              <a:rPr lang="en-IN" dirty="0"/>
              <a:t>Model Architecture</a:t>
            </a:r>
          </a:p>
        </p:txBody>
      </p:sp>
      <p:sp>
        <p:nvSpPr>
          <p:cNvPr id="3" name="Content Placeholder 2">
            <a:extLst>
              <a:ext uri="{FF2B5EF4-FFF2-40B4-BE49-F238E27FC236}">
                <a16:creationId xmlns:a16="http://schemas.microsoft.com/office/drawing/2014/main" id="{BCBDC5FA-063F-EA6B-63A8-551986C70AE1}"/>
              </a:ext>
            </a:extLst>
          </p:cNvPr>
          <p:cNvSpPr>
            <a:spLocks noGrp="1"/>
          </p:cNvSpPr>
          <p:nvPr>
            <p:ph idx="1"/>
          </p:nvPr>
        </p:nvSpPr>
        <p:spPr>
          <a:xfrm>
            <a:off x="145288" y="1148080"/>
            <a:ext cx="11094720" cy="5628640"/>
          </a:xfrm>
        </p:spPr>
        <p:txBody>
          <a:bodyPr>
            <a:normAutofit fontScale="92500" lnSpcReduction="10000"/>
          </a:bodyPr>
          <a:lstStyle/>
          <a:p>
            <a:r>
              <a:rPr lang="en-IN" b="1" dirty="0"/>
              <a:t>Proposed Model Architecture:</a:t>
            </a:r>
            <a:endParaRPr lang="en-IN" dirty="0"/>
          </a:p>
          <a:p>
            <a:r>
              <a:rPr lang="en-IN" b="1" dirty="0"/>
              <a:t>Stage 1 – YOLO Identifier (Detection &amp; Differentiation)</a:t>
            </a:r>
            <a:endParaRPr lang="en-IN" dirty="0"/>
          </a:p>
          <a:p>
            <a:pPr lvl="1"/>
            <a:r>
              <a:rPr lang="en-IN" dirty="0"/>
              <a:t>A YOLO-based object detector is used to identify and localize symbols in the input image.</a:t>
            </a:r>
          </a:p>
          <a:p>
            <a:pPr lvl="1"/>
            <a:r>
              <a:rPr lang="en-IN" dirty="0"/>
              <a:t>It differentiates </a:t>
            </a:r>
            <a:r>
              <a:rPr lang="en-IN" b="1" dirty="0"/>
              <a:t>digits</a:t>
            </a:r>
            <a:r>
              <a:rPr lang="en-IN" dirty="0"/>
              <a:t> from </a:t>
            </a:r>
            <a:r>
              <a:rPr lang="en-IN" b="1" dirty="0"/>
              <a:t>mathematical operators/expressions</a:t>
            </a:r>
            <a:r>
              <a:rPr lang="en-IN" dirty="0"/>
              <a:t>, producing bounding boxes and class labels.</a:t>
            </a:r>
          </a:p>
          <a:p>
            <a:r>
              <a:rPr lang="en-IN" b="1" dirty="0"/>
              <a:t>Stage 2 – Specialized Recognition Models</a:t>
            </a:r>
            <a:endParaRPr lang="en-IN" dirty="0"/>
          </a:p>
          <a:p>
            <a:pPr lvl="1"/>
            <a:r>
              <a:rPr lang="en-IN" b="1" dirty="0"/>
              <a:t>Expression Recognition:</a:t>
            </a:r>
            <a:r>
              <a:rPr lang="en-IN" dirty="0"/>
              <a:t> A CNN + LSTM model processes the expression symbols (e.g., +, −, ×, ÷, =, etc.) to capture spatial and sequential dependencies.</a:t>
            </a:r>
          </a:p>
          <a:p>
            <a:pPr lvl="1"/>
            <a:r>
              <a:rPr lang="en-IN" b="1" dirty="0"/>
              <a:t>Digit Recognition:</a:t>
            </a:r>
            <a:r>
              <a:rPr lang="en-IN" dirty="0"/>
              <a:t> A separate CNN model focuses solely on digit classification for high accuracy.</a:t>
            </a:r>
          </a:p>
          <a:p>
            <a:pPr lvl="1"/>
            <a:r>
              <a:rPr lang="en-IN" dirty="0"/>
              <a:t>Outputs from both models are aligned based on YOLO’s bounding boxes.</a:t>
            </a:r>
          </a:p>
          <a:p>
            <a:r>
              <a:rPr lang="en-IN" b="1" dirty="0"/>
              <a:t>Stage 3 – LLM Reinforcement &amp; Sequencing</a:t>
            </a:r>
            <a:endParaRPr lang="en-IN" dirty="0"/>
          </a:p>
          <a:p>
            <a:pPr lvl="1"/>
            <a:r>
              <a:rPr lang="en-IN" dirty="0"/>
              <a:t>A lightweight LLM integrates predictions from Stage 2.</a:t>
            </a:r>
          </a:p>
          <a:p>
            <a:pPr lvl="1"/>
            <a:r>
              <a:rPr lang="en-IN" dirty="0"/>
              <a:t>It reinforces digit recognition (handling uncertain cases) and assembles digits + operators into a coherent mathematical expression.</a:t>
            </a:r>
          </a:p>
          <a:p>
            <a:pPr lvl="1"/>
            <a:r>
              <a:rPr lang="en-IN" dirty="0"/>
              <a:t>The LLM acts as a reasoning layer, ensuring the final output respects mathematical syntax and order.</a:t>
            </a:r>
          </a:p>
          <a:p>
            <a:r>
              <a:rPr lang="en-IN" b="1" dirty="0"/>
              <a:t>Cloud Acceleration</a:t>
            </a:r>
            <a:endParaRPr lang="en-IN" dirty="0"/>
          </a:p>
          <a:p>
            <a:pPr lvl="1"/>
            <a:r>
              <a:rPr lang="en-IN" dirty="0"/>
              <a:t>Training runs on cloud GPUs/TPUs for each stage, allowing fast iteration and scaling.</a:t>
            </a:r>
          </a:p>
          <a:p>
            <a:pPr lvl="1"/>
            <a:r>
              <a:rPr lang="en-IN" dirty="0"/>
              <a:t>Modular design enables independent experimentation with YOLO (Stage 1), CNN/LSTM (Stage 2), and LLM integration (Stage 3).</a:t>
            </a:r>
          </a:p>
          <a:p>
            <a:endParaRPr lang="en-IN" dirty="0"/>
          </a:p>
        </p:txBody>
      </p:sp>
      <p:sp>
        <p:nvSpPr>
          <p:cNvPr id="4" name="Slide Number Placeholder 3">
            <a:extLst>
              <a:ext uri="{FF2B5EF4-FFF2-40B4-BE49-F238E27FC236}">
                <a16:creationId xmlns:a16="http://schemas.microsoft.com/office/drawing/2014/main" id="{8A78781C-0E38-F17A-BA60-53FCE9EE6D7C}"/>
              </a:ext>
            </a:extLst>
          </p:cNvPr>
          <p:cNvSpPr>
            <a:spLocks noGrp="1"/>
          </p:cNvSpPr>
          <p:nvPr>
            <p:ph type="sldNum" sz="quarter" idx="12"/>
          </p:nvPr>
        </p:nvSpPr>
        <p:spPr>
          <a:xfrm>
            <a:off x="11311128" y="6272784"/>
            <a:ext cx="640080" cy="365125"/>
          </a:xfrm>
        </p:spPr>
        <p:txBody>
          <a:bodyPr/>
          <a:lstStyle/>
          <a:p>
            <a:fld id="{010F45DF-C8ED-4FC3-87E0-8FAA2D396BB2}" type="slidenum">
              <a:rPr lang="en-IN" smtClean="0"/>
              <a:t>11</a:t>
            </a:fld>
            <a:endParaRPr lang="en-IN" dirty="0"/>
          </a:p>
        </p:txBody>
      </p:sp>
    </p:spTree>
    <p:extLst>
      <p:ext uri="{BB962C8B-B14F-4D97-AF65-F5344CB8AC3E}">
        <p14:creationId xmlns:p14="http://schemas.microsoft.com/office/powerpoint/2010/main" val="2408005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EB2057-399F-A2E5-2D8D-81077271F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720" y="0"/>
            <a:ext cx="4572000" cy="6858000"/>
          </a:xfrm>
          <a:prstGeom prst="rect">
            <a:avLst/>
          </a:prstGeom>
        </p:spPr>
      </p:pic>
      <p:sp>
        <p:nvSpPr>
          <p:cNvPr id="6" name="Slide Number Placeholder 3">
            <a:extLst>
              <a:ext uri="{FF2B5EF4-FFF2-40B4-BE49-F238E27FC236}">
                <a16:creationId xmlns:a16="http://schemas.microsoft.com/office/drawing/2014/main" id="{F8A9774D-2308-A728-7C7C-C3D63CD2FB5E}"/>
              </a:ext>
            </a:extLst>
          </p:cNvPr>
          <p:cNvSpPr>
            <a:spLocks noGrp="1"/>
          </p:cNvSpPr>
          <p:nvPr>
            <p:ph type="sldNum" sz="quarter" idx="12"/>
          </p:nvPr>
        </p:nvSpPr>
        <p:spPr>
          <a:xfrm>
            <a:off x="11311128" y="6272784"/>
            <a:ext cx="640080" cy="365125"/>
          </a:xfrm>
        </p:spPr>
        <p:txBody>
          <a:bodyPr/>
          <a:lstStyle/>
          <a:p>
            <a:fld id="{010F45DF-C8ED-4FC3-87E0-8FAA2D396BB2}" type="slidenum">
              <a:rPr lang="en-IN" smtClean="0"/>
              <a:t>12</a:t>
            </a:fld>
            <a:endParaRPr lang="en-IN" dirty="0"/>
          </a:p>
        </p:txBody>
      </p:sp>
      <p:sp>
        <p:nvSpPr>
          <p:cNvPr id="7" name="TextBox 6">
            <a:extLst>
              <a:ext uri="{FF2B5EF4-FFF2-40B4-BE49-F238E27FC236}">
                <a16:creationId xmlns:a16="http://schemas.microsoft.com/office/drawing/2014/main" id="{D4F98825-8815-421E-BAA4-DC2AC933F1AB}"/>
              </a:ext>
            </a:extLst>
          </p:cNvPr>
          <p:cNvSpPr txBox="1"/>
          <p:nvPr/>
        </p:nvSpPr>
        <p:spPr>
          <a:xfrm>
            <a:off x="5252720" y="6455346"/>
            <a:ext cx="3396488" cy="430887"/>
          </a:xfrm>
          <a:prstGeom prst="rect">
            <a:avLst/>
          </a:prstGeom>
          <a:noFill/>
        </p:spPr>
        <p:txBody>
          <a:bodyPr wrap="square" rtlCol="0">
            <a:spAutoFit/>
          </a:bodyPr>
          <a:lstStyle/>
          <a:p>
            <a:pPr lvl="0" defTabSz="914400" eaLnBrk="0" fontAlgn="base" hangingPunct="0">
              <a:spcBef>
                <a:spcPct val="0"/>
              </a:spcBef>
              <a:spcAft>
                <a:spcPct val="0"/>
              </a:spcAft>
            </a:pPr>
            <a:r>
              <a:rPr lang="en-IN" sz="1100" dirty="0">
                <a:solidFill>
                  <a:srgbClr val="7030A0"/>
                </a:solidFill>
              </a:rPr>
              <a:t>Image by:</a:t>
            </a:r>
            <a:br>
              <a:rPr lang="en-IN" sz="1100" dirty="0">
                <a:solidFill>
                  <a:srgbClr val="7030A0"/>
                </a:solidFill>
              </a:rPr>
            </a:br>
            <a:r>
              <a:rPr lang="en-IN" sz="1100" dirty="0">
                <a:solidFill>
                  <a:srgbClr val="7030A0"/>
                </a:solidFill>
              </a:rPr>
              <a:t>SORA – Open AI</a:t>
            </a:r>
          </a:p>
        </p:txBody>
      </p:sp>
    </p:spTree>
    <p:extLst>
      <p:ext uri="{BB962C8B-B14F-4D97-AF65-F5344CB8AC3E}">
        <p14:creationId xmlns:p14="http://schemas.microsoft.com/office/powerpoint/2010/main" val="3358049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E2C3-9EAD-6F71-936A-0DC904432009}"/>
              </a:ext>
            </a:extLst>
          </p:cNvPr>
          <p:cNvSpPr>
            <a:spLocks noGrp="1"/>
          </p:cNvSpPr>
          <p:nvPr>
            <p:ph type="title"/>
          </p:nvPr>
        </p:nvSpPr>
        <p:spPr>
          <a:xfrm>
            <a:off x="0" y="-118872"/>
            <a:ext cx="10058400" cy="1609344"/>
          </a:xfrm>
        </p:spPr>
        <p:txBody>
          <a:bodyPr/>
          <a:lstStyle/>
          <a:p>
            <a:r>
              <a:rPr lang="en-IN" dirty="0"/>
              <a:t>Experimentation at Scale</a:t>
            </a:r>
          </a:p>
        </p:txBody>
      </p:sp>
      <p:sp>
        <p:nvSpPr>
          <p:cNvPr id="3" name="Content Placeholder 2">
            <a:extLst>
              <a:ext uri="{FF2B5EF4-FFF2-40B4-BE49-F238E27FC236}">
                <a16:creationId xmlns:a16="http://schemas.microsoft.com/office/drawing/2014/main" id="{849B43E6-0E98-2BDE-2791-DEB76FABD5E0}"/>
              </a:ext>
            </a:extLst>
          </p:cNvPr>
          <p:cNvSpPr>
            <a:spLocks noGrp="1"/>
          </p:cNvSpPr>
          <p:nvPr>
            <p:ph idx="1"/>
          </p:nvPr>
        </p:nvSpPr>
        <p:spPr>
          <a:xfrm>
            <a:off x="236728" y="1403604"/>
            <a:ext cx="10058400" cy="4050792"/>
          </a:xfrm>
        </p:spPr>
        <p:txBody>
          <a:bodyPr/>
          <a:lstStyle/>
          <a:p>
            <a:r>
              <a:rPr lang="en-US" dirty="0"/>
              <a:t>Multiple model configurations are tested in parallel using auto-scaling cloud clusters. This enables rapid comparison between experiments, reducing the trial-and-error phase from several days to just a few hours. Cloud resources make large-scale experimentation practical and cost-effective.</a:t>
            </a:r>
          </a:p>
        </p:txBody>
      </p:sp>
      <p:pic>
        <p:nvPicPr>
          <p:cNvPr id="5" name="Picture 4">
            <a:extLst>
              <a:ext uri="{FF2B5EF4-FFF2-40B4-BE49-F238E27FC236}">
                <a16:creationId xmlns:a16="http://schemas.microsoft.com/office/drawing/2014/main" id="{46A4B86F-8EF8-4C11-20EF-0F1464E347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95" y="2819907"/>
            <a:ext cx="6843627" cy="3808459"/>
          </a:xfrm>
          <a:prstGeom prst="rect">
            <a:avLst/>
          </a:prstGeom>
        </p:spPr>
      </p:pic>
      <p:sp>
        <p:nvSpPr>
          <p:cNvPr id="8" name="TextBox 7">
            <a:extLst>
              <a:ext uri="{FF2B5EF4-FFF2-40B4-BE49-F238E27FC236}">
                <a16:creationId xmlns:a16="http://schemas.microsoft.com/office/drawing/2014/main" id="{DA66F59F-B40B-1B8D-76E9-0AF7E49CCC87}"/>
              </a:ext>
            </a:extLst>
          </p:cNvPr>
          <p:cNvSpPr txBox="1"/>
          <p:nvPr/>
        </p:nvSpPr>
        <p:spPr>
          <a:xfrm>
            <a:off x="6970522" y="5768168"/>
            <a:ext cx="4337558" cy="1015663"/>
          </a:xfrm>
          <a:prstGeom prst="rect">
            <a:avLst/>
          </a:prstGeom>
          <a:noFill/>
        </p:spPr>
        <p:txBody>
          <a:bodyPr wrap="square" rtlCol="0">
            <a:spAutoFit/>
          </a:bodyPr>
          <a:lstStyle/>
          <a:p>
            <a:pPr lvl="0" defTabSz="914400" eaLnBrk="0" fontAlgn="base" hangingPunct="0">
              <a:spcBef>
                <a:spcPct val="0"/>
              </a:spcBef>
              <a:spcAft>
                <a:spcPct val="0"/>
              </a:spcAft>
            </a:pPr>
            <a:r>
              <a:rPr lang="en-IN" sz="1000" dirty="0"/>
              <a:t>Image by:</a:t>
            </a:r>
            <a:br>
              <a:rPr lang="en-IN" sz="1000" dirty="0"/>
            </a:br>
            <a:r>
              <a:rPr lang="en-IN" sz="1000" dirty="0"/>
              <a:t>by Jagdeep Singh Soni, Kirit </a:t>
            </a:r>
            <a:r>
              <a:rPr lang="en-IN" sz="1000" dirty="0" err="1"/>
              <a:t>Thadaka</a:t>
            </a:r>
            <a:r>
              <a:rPr lang="en-IN" sz="1000" dirty="0"/>
              <a:t>, Piyush Kadam, and Sokratis </a:t>
            </a:r>
            <a:r>
              <a:rPr lang="en-IN" sz="1000" dirty="0" err="1"/>
              <a:t>Kartakis</a:t>
            </a:r>
            <a:endParaRPr lang="en-US" sz="1000" dirty="0"/>
          </a:p>
          <a:p>
            <a:pPr lvl="0" defTabSz="914400" eaLnBrk="0" fontAlgn="base" hangingPunct="0">
              <a:spcBef>
                <a:spcPct val="0"/>
              </a:spcBef>
              <a:spcAft>
                <a:spcPct val="0"/>
              </a:spcAft>
            </a:pPr>
            <a:r>
              <a:rPr lang="en-US" sz="1000" dirty="0"/>
              <a:t>-</a:t>
            </a:r>
            <a:r>
              <a:rPr lang="en-IN" sz="1000" dirty="0"/>
              <a:t>https://d2908q01vomqb2.cloudfront.net/f1f836cb4ea6efb2a0b1b99f41ad8b103eff4b59/2024/08/01/ml-16670-llm-selection-journey-1.png</a:t>
            </a:r>
          </a:p>
        </p:txBody>
      </p:sp>
      <p:sp>
        <p:nvSpPr>
          <p:cNvPr id="9" name="Slide Number Placeholder 3">
            <a:extLst>
              <a:ext uri="{FF2B5EF4-FFF2-40B4-BE49-F238E27FC236}">
                <a16:creationId xmlns:a16="http://schemas.microsoft.com/office/drawing/2014/main" id="{BF54EC44-B67A-87A0-00B4-15ED6F598999}"/>
              </a:ext>
            </a:extLst>
          </p:cNvPr>
          <p:cNvSpPr>
            <a:spLocks noGrp="1"/>
          </p:cNvSpPr>
          <p:nvPr>
            <p:ph type="sldNum" sz="quarter" idx="12"/>
          </p:nvPr>
        </p:nvSpPr>
        <p:spPr>
          <a:xfrm>
            <a:off x="11311128" y="6272784"/>
            <a:ext cx="640080" cy="365125"/>
          </a:xfrm>
        </p:spPr>
        <p:txBody>
          <a:bodyPr/>
          <a:lstStyle/>
          <a:p>
            <a:fld id="{010F45DF-C8ED-4FC3-87E0-8FAA2D396BB2}" type="slidenum">
              <a:rPr lang="en-IN" smtClean="0"/>
              <a:t>13</a:t>
            </a:fld>
            <a:endParaRPr lang="en-IN" dirty="0"/>
          </a:p>
        </p:txBody>
      </p:sp>
    </p:spTree>
    <p:extLst>
      <p:ext uri="{BB962C8B-B14F-4D97-AF65-F5344CB8AC3E}">
        <p14:creationId xmlns:p14="http://schemas.microsoft.com/office/powerpoint/2010/main" val="1995880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DBA0A-EC8A-A7B2-3C9C-CC3932D2CE3C}"/>
              </a:ext>
            </a:extLst>
          </p:cNvPr>
          <p:cNvSpPr>
            <a:spLocks noGrp="1"/>
          </p:cNvSpPr>
          <p:nvPr>
            <p:ph type="title"/>
          </p:nvPr>
        </p:nvSpPr>
        <p:spPr>
          <a:xfrm>
            <a:off x="135128" y="91885"/>
            <a:ext cx="10058400" cy="1609344"/>
          </a:xfrm>
        </p:spPr>
        <p:txBody>
          <a:bodyPr/>
          <a:lstStyle/>
          <a:p>
            <a:r>
              <a:rPr lang="en-IN" dirty="0"/>
              <a:t>Hyperparameter Tuning</a:t>
            </a:r>
          </a:p>
        </p:txBody>
      </p:sp>
      <p:sp>
        <p:nvSpPr>
          <p:cNvPr id="3" name="Content Placeholder 2">
            <a:extLst>
              <a:ext uri="{FF2B5EF4-FFF2-40B4-BE49-F238E27FC236}">
                <a16:creationId xmlns:a16="http://schemas.microsoft.com/office/drawing/2014/main" id="{50F086F5-C2AC-90FC-FFEF-A0E73C0FB273}"/>
              </a:ext>
            </a:extLst>
          </p:cNvPr>
          <p:cNvSpPr>
            <a:spLocks noGrp="1"/>
          </p:cNvSpPr>
          <p:nvPr>
            <p:ph idx="1"/>
          </p:nvPr>
        </p:nvSpPr>
        <p:spPr>
          <a:xfrm>
            <a:off x="254000" y="1462469"/>
            <a:ext cx="10058400" cy="1889760"/>
          </a:xfrm>
        </p:spPr>
        <p:txBody>
          <a:bodyPr/>
          <a:lstStyle/>
          <a:p>
            <a:r>
              <a:rPr lang="en-US" dirty="0"/>
              <a:t>Hyperparameters are optimized using Bayesian or random search strategies provided by managed cloud services like SageMaker or Vertex AI. Spot or preemptible instances are used to minimize cost while allowing extensive hyperparameter exploration. Cloud infrastructure makes tuning faster, scalable, and affordable.</a:t>
            </a:r>
          </a:p>
        </p:txBody>
      </p:sp>
      <p:sp>
        <p:nvSpPr>
          <p:cNvPr id="4" name="Title 1">
            <a:extLst>
              <a:ext uri="{FF2B5EF4-FFF2-40B4-BE49-F238E27FC236}">
                <a16:creationId xmlns:a16="http://schemas.microsoft.com/office/drawing/2014/main" id="{9749F7CB-AB9B-EDA9-FFDD-0579D28E1EEA}"/>
              </a:ext>
            </a:extLst>
          </p:cNvPr>
          <p:cNvSpPr txBox="1">
            <a:spLocks/>
          </p:cNvSpPr>
          <p:nvPr/>
        </p:nvSpPr>
        <p:spPr>
          <a:xfrm>
            <a:off x="135128" y="2854198"/>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IN" dirty="0"/>
              <a:t>Model Training</a:t>
            </a:r>
          </a:p>
        </p:txBody>
      </p:sp>
      <p:sp>
        <p:nvSpPr>
          <p:cNvPr id="5" name="Content Placeholder 2">
            <a:extLst>
              <a:ext uri="{FF2B5EF4-FFF2-40B4-BE49-F238E27FC236}">
                <a16:creationId xmlns:a16="http://schemas.microsoft.com/office/drawing/2014/main" id="{D2AAE890-7B14-CDDB-576B-AB40F5F2C71D}"/>
              </a:ext>
            </a:extLst>
          </p:cNvPr>
          <p:cNvSpPr txBox="1">
            <a:spLocks/>
          </p:cNvSpPr>
          <p:nvPr/>
        </p:nvSpPr>
        <p:spPr>
          <a:xfrm>
            <a:off x="135128" y="4247388"/>
            <a:ext cx="10058400" cy="405079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t>Training occurs on cloud GPUs or TPUs, taking advantage of parallel processing and high-speed memory. Cloud logging and monitoring tools track metrics, detect anomalies, and provide visualization of training progress. This reduces hardware limitations and allows for reliable and reproducible experiments.</a:t>
            </a:r>
          </a:p>
        </p:txBody>
      </p:sp>
      <p:sp>
        <p:nvSpPr>
          <p:cNvPr id="6" name="Slide Number Placeholder 3">
            <a:extLst>
              <a:ext uri="{FF2B5EF4-FFF2-40B4-BE49-F238E27FC236}">
                <a16:creationId xmlns:a16="http://schemas.microsoft.com/office/drawing/2014/main" id="{AE72A562-4C6F-C734-DB9C-3815E9938BA2}"/>
              </a:ext>
            </a:extLst>
          </p:cNvPr>
          <p:cNvSpPr>
            <a:spLocks noGrp="1"/>
          </p:cNvSpPr>
          <p:nvPr>
            <p:ph type="sldNum" sz="quarter" idx="12"/>
          </p:nvPr>
        </p:nvSpPr>
        <p:spPr>
          <a:xfrm>
            <a:off x="11311128" y="6272784"/>
            <a:ext cx="640080" cy="365125"/>
          </a:xfrm>
        </p:spPr>
        <p:txBody>
          <a:bodyPr/>
          <a:lstStyle/>
          <a:p>
            <a:fld id="{010F45DF-C8ED-4FC3-87E0-8FAA2D396BB2}" type="slidenum">
              <a:rPr lang="en-IN" smtClean="0"/>
              <a:t>14</a:t>
            </a:fld>
            <a:endParaRPr lang="en-IN" dirty="0"/>
          </a:p>
        </p:txBody>
      </p:sp>
    </p:spTree>
    <p:extLst>
      <p:ext uri="{BB962C8B-B14F-4D97-AF65-F5344CB8AC3E}">
        <p14:creationId xmlns:p14="http://schemas.microsoft.com/office/powerpoint/2010/main" val="682674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D73589-1583-F144-9745-C167507A20D2}"/>
              </a:ext>
            </a:extLst>
          </p:cNvPr>
          <p:cNvPicPr>
            <a:picLocks noChangeAspect="1"/>
          </p:cNvPicPr>
          <p:nvPr/>
        </p:nvPicPr>
        <p:blipFill>
          <a:blip r:embed="rId2"/>
          <a:stretch>
            <a:fillRect/>
          </a:stretch>
        </p:blipFill>
        <p:spPr>
          <a:xfrm>
            <a:off x="120396" y="459025"/>
            <a:ext cx="11951208" cy="5813759"/>
          </a:xfrm>
          <a:prstGeom prst="rect">
            <a:avLst/>
          </a:prstGeom>
        </p:spPr>
      </p:pic>
      <p:sp>
        <p:nvSpPr>
          <p:cNvPr id="6" name="Slide Number Placeholder 3">
            <a:extLst>
              <a:ext uri="{FF2B5EF4-FFF2-40B4-BE49-F238E27FC236}">
                <a16:creationId xmlns:a16="http://schemas.microsoft.com/office/drawing/2014/main" id="{87D9673A-794D-EBC7-0C88-EF9F0DA562C2}"/>
              </a:ext>
            </a:extLst>
          </p:cNvPr>
          <p:cNvSpPr>
            <a:spLocks noGrp="1"/>
          </p:cNvSpPr>
          <p:nvPr>
            <p:ph type="sldNum" sz="quarter" idx="12"/>
          </p:nvPr>
        </p:nvSpPr>
        <p:spPr>
          <a:xfrm>
            <a:off x="11311128" y="6272784"/>
            <a:ext cx="640080" cy="365125"/>
          </a:xfrm>
        </p:spPr>
        <p:txBody>
          <a:bodyPr/>
          <a:lstStyle/>
          <a:p>
            <a:fld id="{010F45DF-C8ED-4FC3-87E0-8FAA2D396BB2}" type="slidenum">
              <a:rPr lang="en-IN" smtClean="0"/>
              <a:t>15</a:t>
            </a:fld>
            <a:endParaRPr lang="en-IN" dirty="0"/>
          </a:p>
        </p:txBody>
      </p:sp>
    </p:spTree>
    <p:extLst>
      <p:ext uri="{BB962C8B-B14F-4D97-AF65-F5344CB8AC3E}">
        <p14:creationId xmlns:p14="http://schemas.microsoft.com/office/powerpoint/2010/main" val="3486344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7D328-882E-BD85-AD67-3316F232CEF1}"/>
              </a:ext>
            </a:extLst>
          </p:cNvPr>
          <p:cNvSpPr>
            <a:spLocks noGrp="1"/>
          </p:cNvSpPr>
          <p:nvPr>
            <p:ph type="title"/>
          </p:nvPr>
        </p:nvSpPr>
        <p:spPr>
          <a:xfrm>
            <a:off x="165608" y="-118872"/>
            <a:ext cx="10058400" cy="1609344"/>
          </a:xfrm>
        </p:spPr>
        <p:txBody>
          <a:bodyPr/>
          <a:lstStyle/>
          <a:p>
            <a:r>
              <a:rPr lang="en-IN" dirty="0"/>
              <a:t>Model Deployment</a:t>
            </a:r>
          </a:p>
        </p:txBody>
      </p:sp>
      <p:sp>
        <p:nvSpPr>
          <p:cNvPr id="3" name="Content Placeholder 2">
            <a:extLst>
              <a:ext uri="{FF2B5EF4-FFF2-40B4-BE49-F238E27FC236}">
                <a16:creationId xmlns:a16="http://schemas.microsoft.com/office/drawing/2014/main" id="{82C36688-85E4-B0BE-A51A-E4582E5E962C}"/>
              </a:ext>
            </a:extLst>
          </p:cNvPr>
          <p:cNvSpPr>
            <a:spLocks noGrp="1"/>
          </p:cNvSpPr>
          <p:nvPr>
            <p:ph idx="1"/>
          </p:nvPr>
        </p:nvSpPr>
        <p:spPr>
          <a:xfrm>
            <a:off x="358648" y="1490472"/>
            <a:ext cx="10736072" cy="4910328"/>
          </a:xfrm>
        </p:spPr>
        <p:txBody>
          <a:bodyPr>
            <a:normAutofit fontScale="92500" lnSpcReduction="10000"/>
          </a:bodyPr>
          <a:lstStyle/>
          <a:p>
            <a:r>
              <a:rPr lang="en-US" b="1" dirty="0"/>
              <a:t>Deployment &amp; Inference:</a:t>
            </a:r>
            <a:endParaRPr lang="en-US" dirty="0"/>
          </a:p>
          <a:p>
            <a:r>
              <a:rPr lang="en-US" b="1" dirty="0"/>
              <a:t>Model Hosting on Hugging Face</a:t>
            </a:r>
            <a:endParaRPr lang="en-US" dirty="0"/>
          </a:p>
          <a:p>
            <a:pPr lvl="1"/>
            <a:r>
              <a:rPr lang="en-US" dirty="0"/>
              <a:t>Once trained, the model is uploaded to Hugging Face Hub for versioning, sharing, and deployment.</a:t>
            </a:r>
          </a:p>
          <a:p>
            <a:pPr lvl="1"/>
            <a:r>
              <a:rPr lang="en-US" dirty="0"/>
              <a:t>Hugging Face Inference Endpoints (or Spaces with </a:t>
            </a:r>
            <a:r>
              <a:rPr lang="en-US" dirty="0" err="1"/>
              <a:t>FastAPI</a:t>
            </a:r>
            <a:r>
              <a:rPr lang="en-US" dirty="0"/>
              <a:t>/</a:t>
            </a:r>
            <a:r>
              <a:rPr lang="en-US" dirty="0" err="1"/>
              <a:t>Gradio</a:t>
            </a:r>
            <a:r>
              <a:rPr lang="en-US" dirty="0"/>
              <a:t> backends) serve the model securely in the cloud.</a:t>
            </a:r>
          </a:p>
          <a:p>
            <a:r>
              <a:rPr lang="en-US" b="1" dirty="0"/>
              <a:t>Scalable Inference API</a:t>
            </a:r>
            <a:endParaRPr lang="en-US" dirty="0"/>
          </a:p>
          <a:p>
            <a:pPr lvl="1"/>
            <a:r>
              <a:rPr lang="en-US" dirty="0"/>
              <a:t>Endpoints are auto-scaled to handle varying traffic loads, ensuring low latency during peak usage.</a:t>
            </a:r>
          </a:p>
          <a:p>
            <a:pPr lvl="1"/>
            <a:r>
              <a:rPr lang="en-US" dirty="0"/>
              <a:t>Hugging Face integrates seamlessly with GPU/TPU-backed inference for faster predictions.</a:t>
            </a:r>
          </a:p>
          <a:p>
            <a:r>
              <a:rPr lang="en-US" b="1" dirty="0"/>
              <a:t>Application Integration</a:t>
            </a:r>
            <a:endParaRPr lang="en-US" dirty="0"/>
          </a:p>
          <a:p>
            <a:pPr lvl="1"/>
            <a:r>
              <a:rPr lang="en-US" dirty="0"/>
              <a:t>APIs can be consumed in educational apps (e.g., digital math tutors), accessibility tools (handwriting support for visually impaired learners), or research workflows.</a:t>
            </a:r>
          </a:p>
          <a:p>
            <a:pPr lvl="1"/>
            <a:r>
              <a:rPr lang="en-US" dirty="0"/>
              <a:t>Consistent and standardized outputs simplify downstream usage.</a:t>
            </a:r>
          </a:p>
          <a:p>
            <a:r>
              <a:rPr lang="en-US" b="1" dirty="0"/>
              <a:t>Cloud-Native Benefits</a:t>
            </a:r>
            <a:endParaRPr lang="en-US" dirty="0"/>
          </a:p>
          <a:p>
            <a:pPr lvl="1"/>
            <a:r>
              <a:rPr lang="en-US" dirty="0"/>
              <a:t>Managed deployment removes the need for manual server scaling.</a:t>
            </a:r>
          </a:p>
          <a:p>
            <a:pPr lvl="1"/>
            <a:r>
              <a:rPr lang="en-US" dirty="0"/>
              <a:t>Built-in monitoring, security, and CI/CD support streamline production.</a:t>
            </a:r>
          </a:p>
          <a:p>
            <a:endParaRPr lang="en-IN" dirty="0"/>
          </a:p>
        </p:txBody>
      </p:sp>
      <p:sp>
        <p:nvSpPr>
          <p:cNvPr id="4" name="Slide Number Placeholder 3">
            <a:extLst>
              <a:ext uri="{FF2B5EF4-FFF2-40B4-BE49-F238E27FC236}">
                <a16:creationId xmlns:a16="http://schemas.microsoft.com/office/drawing/2014/main" id="{91642F4C-E3F0-53EF-F706-F6031805E827}"/>
              </a:ext>
            </a:extLst>
          </p:cNvPr>
          <p:cNvSpPr>
            <a:spLocks noGrp="1"/>
          </p:cNvSpPr>
          <p:nvPr>
            <p:ph type="sldNum" sz="quarter" idx="12"/>
          </p:nvPr>
        </p:nvSpPr>
        <p:spPr>
          <a:xfrm>
            <a:off x="11311128" y="6272784"/>
            <a:ext cx="640080" cy="365125"/>
          </a:xfrm>
        </p:spPr>
        <p:txBody>
          <a:bodyPr/>
          <a:lstStyle/>
          <a:p>
            <a:fld id="{010F45DF-C8ED-4FC3-87E0-8FAA2D396BB2}" type="slidenum">
              <a:rPr lang="en-IN" smtClean="0"/>
              <a:t>16</a:t>
            </a:fld>
            <a:endParaRPr lang="en-IN" dirty="0"/>
          </a:p>
        </p:txBody>
      </p:sp>
    </p:spTree>
    <p:extLst>
      <p:ext uri="{BB962C8B-B14F-4D97-AF65-F5344CB8AC3E}">
        <p14:creationId xmlns:p14="http://schemas.microsoft.com/office/powerpoint/2010/main" val="758998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36D6-00A4-2A12-7ABF-81F0A0AAFF70}"/>
              </a:ext>
            </a:extLst>
          </p:cNvPr>
          <p:cNvSpPr>
            <a:spLocks noGrp="1"/>
          </p:cNvSpPr>
          <p:nvPr>
            <p:ph type="title"/>
          </p:nvPr>
        </p:nvSpPr>
        <p:spPr>
          <a:xfrm>
            <a:off x="104648" y="-179832"/>
            <a:ext cx="10058400" cy="1609344"/>
          </a:xfrm>
        </p:spPr>
        <p:txBody>
          <a:bodyPr>
            <a:normAutofit/>
          </a:bodyPr>
          <a:lstStyle/>
          <a:p>
            <a:r>
              <a:rPr lang="en-US" sz="4000" dirty="0"/>
              <a:t>How Cloud Accelerated My Project</a:t>
            </a:r>
            <a:endParaRPr lang="en-IN" sz="4000" dirty="0"/>
          </a:p>
        </p:txBody>
      </p:sp>
      <p:sp>
        <p:nvSpPr>
          <p:cNvPr id="3" name="Content Placeholder 2">
            <a:extLst>
              <a:ext uri="{FF2B5EF4-FFF2-40B4-BE49-F238E27FC236}">
                <a16:creationId xmlns:a16="http://schemas.microsoft.com/office/drawing/2014/main" id="{14B70625-861A-3FF4-41A3-1363E3164BD2}"/>
              </a:ext>
            </a:extLst>
          </p:cNvPr>
          <p:cNvSpPr>
            <a:spLocks noGrp="1"/>
          </p:cNvSpPr>
          <p:nvPr>
            <p:ph idx="1"/>
          </p:nvPr>
        </p:nvSpPr>
        <p:spPr>
          <a:xfrm>
            <a:off x="185928" y="1083056"/>
            <a:ext cx="10058400" cy="1451356"/>
          </a:xfrm>
        </p:spPr>
        <p:txBody>
          <a:bodyPr/>
          <a:lstStyle/>
          <a:p>
            <a:r>
              <a:rPr lang="en-US" dirty="0"/>
              <a:t>Cloud computing accelerated my workflow in multiple ways: preprocessing large datasets became faster, large-scale model training became feasible and cost-effective, multiple models could be compared efficiently, and deployment to real-time applications was seamless without hardware headaches.</a:t>
            </a:r>
            <a:endParaRPr lang="en-IN" dirty="0"/>
          </a:p>
        </p:txBody>
      </p:sp>
      <p:sp>
        <p:nvSpPr>
          <p:cNvPr id="4" name="Title 1">
            <a:extLst>
              <a:ext uri="{FF2B5EF4-FFF2-40B4-BE49-F238E27FC236}">
                <a16:creationId xmlns:a16="http://schemas.microsoft.com/office/drawing/2014/main" id="{BBCADFC3-2AA4-1E2E-C02F-A7983AE6380D}"/>
              </a:ext>
            </a:extLst>
          </p:cNvPr>
          <p:cNvSpPr txBox="1">
            <a:spLocks/>
          </p:cNvSpPr>
          <p:nvPr/>
        </p:nvSpPr>
        <p:spPr>
          <a:xfrm>
            <a:off x="104648" y="2534412"/>
            <a:ext cx="29972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IN" sz="4000" dirty="0"/>
              <a:t>Cloud Cost vs Value</a:t>
            </a:r>
          </a:p>
        </p:txBody>
      </p:sp>
      <p:graphicFrame>
        <p:nvGraphicFramePr>
          <p:cNvPr id="5" name="Table 4">
            <a:extLst>
              <a:ext uri="{FF2B5EF4-FFF2-40B4-BE49-F238E27FC236}">
                <a16:creationId xmlns:a16="http://schemas.microsoft.com/office/drawing/2014/main" id="{2A5E2052-5326-738B-05B8-0A6E44348835}"/>
              </a:ext>
            </a:extLst>
          </p:cNvPr>
          <p:cNvGraphicFramePr>
            <a:graphicFrameLocks noGrp="1"/>
          </p:cNvGraphicFramePr>
          <p:nvPr>
            <p:extLst>
              <p:ext uri="{D42A27DB-BD31-4B8C-83A1-F6EECF244321}">
                <p14:modId xmlns:p14="http://schemas.microsoft.com/office/powerpoint/2010/main" val="2109983613"/>
              </p:ext>
            </p:extLst>
          </p:nvPr>
        </p:nvGraphicFramePr>
        <p:xfrm>
          <a:off x="3183128" y="2534412"/>
          <a:ext cx="8128000" cy="4211320"/>
        </p:xfrm>
        <a:graphic>
          <a:graphicData uri="http://schemas.openxmlformats.org/drawingml/2006/table">
            <a:tbl>
              <a:tblPr firstRow="1" bandRow="1">
                <a:tableStyleId>{5C22544A-7EE6-4342-B048-85BDC9FD1C3A}</a:tableStyleId>
              </a:tblPr>
              <a:tblGrid>
                <a:gridCol w="3058160">
                  <a:extLst>
                    <a:ext uri="{9D8B030D-6E8A-4147-A177-3AD203B41FA5}">
                      <a16:colId xmlns:a16="http://schemas.microsoft.com/office/drawing/2014/main" val="4080004564"/>
                    </a:ext>
                  </a:extLst>
                </a:gridCol>
                <a:gridCol w="5069840">
                  <a:extLst>
                    <a:ext uri="{9D8B030D-6E8A-4147-A177-3AD203B41FA5}">
                      <a16:colId xmlns:a16="http://schemas.microsoft.com/office/drawing/2014/main" val="1412060264"/>
                    </a:ext>
                  </a:extLst>
                </a:gridCol>
              </a:tblGrid>
              <a:tr h="370840">
                <a:tc>
                  <a:txBody>
                    <a:bodyPr/>
                    <a:lstStyle/>
                    <a:p>
                      <a:pPr>
                        <a:buNone/>
                      </a:pPr>
                      <a:r>
                        <a:rPr lang="en-IN" b="1" dirty="0"/>
                        <a:t>Aspect</a:t>
                      </a:r>
                      <a:endParaRPr lang="en-IN" dirty="0"/>
                    </a:p>
                  </a:txBody>
                  <a:tcPr anchor="ctr"/>
                </a:tc>
                <a:tc>
                  <a:txBody>
                    <a:bodyPr/>
                    <a:lstStyle/>
                    <a:p>
                      <a:pPr>
                        <a:buNone/>
                      </a:pPr>
                      <a:r>
                        <a:rPr lang="en-IN" b="1"/>
                        <a:t>Cloud Advantage</a:t>
                      </a:r>
                      <a:endParaRPr lang="en-IN"/>
                    </a:p>
                  </a:txBody>
                  <a:tcPr anchor="ctr"/>
                </a:tc>
                <a:extLst>
                  <a:ext uri="{0D108BD9-81ED-4DB2-BD59-A6C34878D82A}">
                    <a16:rowId xmlns:a16="http://schemas.microsoft.com/office/drawing/2014/main" val="3766144211"/>
                  </a:ext>
                </a:extLst>
              </a:tr>
              <a:tr h="370840">
                <a:tc>
                  <a:txBody>
                    <a:bodyPr/>
                    <a:lstStyle/>
                    <a:p>
                      <a:pPr>
                        <a:buNone/>
                      </a:pPr>
                      <a:r>
                        <a:rPr lang="en-IN" b="1" dirty="0"/>
                        <a:t>Payment Flexibility</a:t>
                      </a:r>
                      <a:endParaRPr lang="en-IN" dirty="0"/>
                    </a:p>
                  </a:txBody>
                  <a:tcPr anchor="ctr"/>
                </a:tc>
                <a:tc>
                  <a:txBody>
                    <a:bodyPr/>
                    <a:lstStyle/>
                    <a:p>
                      <a:pPr>
                        <a:buNone/>
                      </a:pPr>
                      <a:r>
                        <a:rPr lang="en-US" dirty="0"/>
                        <a:t>Pay-as-you-go models allow you to pay only for what you use.</a:t>
                      </a:r>
                    </a:p>
                  </a:txBody>
                  <a:tcPr anchor="ctr"/>
                </a:tc>
                <a:extLst>
                  <a:ext uri="{0D108BD9-81ED-4DB2-BD59-A6C34878D82A}">
                    <a16:rowId xmlns:a16="http://schemas.microsoft.com/office/drawing/2014/main" val="3809166670"/>
                  </a:ext>
                </a:extLst>
              </a:tr>
              <a:tr h="370840">
                <a:tc>
                  <a:txBody>
                    <a:bodyPr/>
                    <a:lstStyle/>
                    <a:p>
                      <a:pPr>
                        <a:buNone/>
                      </a:pPr>
                      <a:r>
                        <a:rPr lang="en-IN" b="1"/>
                        <a:t>Resource Efficiency</a:t>
                      </a:r>
                      <a:endParaRPr lang="en-IN"/>
                    </a:p>
                  </a:txBody>
                  <a:tcPr anchor="ctr"/>
                </a:tc>
                <a:tc>
                  <a:txBody>
                    <a:bodyPr/>
                    <a:lstStyle/>
                    <a:p>
                      <a:pPr>
                        <a:buNone/>
                      </a:pPr>
                      <a:r>
                        <a:rPr lang="en-US"/>
                        <a:t>Resources can be scaled up or down dynamically, minimizing wastage.</a:t>
                      </a:r>
                    </a:p>
                  </a:txBody>
                  <a:tcPr anchor="ctr"/>
                </a:tc>
                <a:extLst>
                  <a:ext uri="{0D108BD9-81ED-4DB2-BD59-A6C34878D82A}">
                    <a16:rowId xmlns:a16="http://schemas.microsoft.com/office/drawing/2014/main" val="1619778413"/>
                  </a:ext>
                </a:extLst>
              </a:tr>
              <a:tr h="370840">
                <a:tc>
                  <a:txBody>
                    <a:bodyPr/>
                    <a:lstStyle/>
                    <a:p>
                      <a:pPr>
                        <a:buNone/>
                      </a:pPr>
                      <a:r>
                        <a:rPr lang="en-IN" b="1"/>
                        <a:t>Cost vs. Hardware</a:t>
                      </a:r>
                      <a:endParaRPr lang="en-IN"/>
                    </a:p>
                  </a:txBody>
                  <a:tcPr anchor="ctr"/>
                </a:tc>
                <a:tc>
                  <a:txBody>
                    <a:bodyPr/>
                    <a:lstStyle/>
                    <a:p>
                      <a:pPr>
                        <a:buNone/>
                      </a:pPr>
                      <a:r>
                        <a:rPr lang="en-US"/>
                        <a:t>Eliminates the need for expensive on-premise hardware investments.</a:t>
                      </a:r>
                    </a:p>
                  </a:txBody>
                  <a:tcPr anchor="ctr"/>
                </a:tc>
                <a:extLst>
                  <a:ext uri="{0D108BD9-81ED-4DB2-BD59-A6C34878D82A}">
                    <a16:rowId xmlns:a16="http://schemas.microsoft.com/office/drawing/2014/main" val="1585558303"/>
                  </a:ext>
                </a:extLst>
              </a:tr>
              <a:tr h="370840">
                <a:tc>
                  <a:txBody>
                    <a:bodyPr/>
                    <a:lstStyle/>
                    <a:p>
                      <a:pPr>
                        <a:buNone/>
                      </a:pPr>
                      <a:r>
                        <a:rPr lang="en-IN" b="1"/>
                        <a:t>Faster Experimentation</a:t>
                      </a:r>
                      <a:endParaRPr lang="en-IN"/>
                    </a:p>
                  </a:txBody>
                  <a:tcPr anchor="ctr"/>
                </a:tc>
                <a:tc>
                  <a:txBody>
                    <a:bodyPr/>
                    <a:lstStyle/>
                    <a:p>
                      <a:pPr>
                        <a:buNone/>
                      </a:pPr>
                      <a:r>
                        <a:rPr lang="en-US"/>
                        <a:t>Cloud GPUs/TPUs accelerate training, reducing iteration time.</a:t>
                      </a:r>
                    </a:p>
                  </a:txBody>
                  <a:tcPr anchor="ctr"/>
                </a:tc>
                <a:extLst>
                  <a:ext uri="{0D108BD9-81ED-4DB2-BD59-A6C34878D82A}">
                    <a16:rowId xmlns:a16="http://schemas.microsoft.com/office/drawing/2014/main" val="3572414391"/>
                  </a:ext>
                </a:extLst>
              </a:tr>
              <a:tr h="370840">
                <a:tc>
                  <a:txBody>
                    <a:bodyPr/>
                    <a:lstStyle/>
                    <a:p>
                      <a:pPr>
                        <a:buNone/>
                      </a:pPr>
                      <a:r>
                        <a:rPr lang="en-IN" b="1"/>
                        <a:t>Project Timelines</a:t>
                      </a:r>
                      <a:endParaRPr lang="en-IN"/>
                    </a:p>
                  </a:txBody>
                  <a:tcPr anchor="ctr"/>
                </a:tc>
                <a:tc>
                  <a:txBody>
                    <a:bodyPr/>
                    <a:lstStyle/>
                    <a:p>
                      <a:pPr>
                        <a:buNone/>
                      </a:pPr>
                      <a:r>
                        <a:rPr lang="en-US"/>
                        <a:t>Quicker experiments and scaling lead to shorter project completion timelines.</a:t>
                      </a:r>
                    </a:p>
                  </a:txBody>
                  <a:tcPr anchor="ctr"/>
                </a:tc>
                <a:extLst>
                  <a:ext uri="{0D108BD9-81ED-4DB2-BD59-A6C34878D82A}">
                    <a16:rowId xmlns:a16="http://schemas.microsoft.com/office/drawing/2014/main" val="788195611"/>
                  </a:ext>
                </a:extLst>
              </a:tr>
              <a:tr h="370840">
                <a:tc>
                  <a:txBody>
                    <a:bodyPr/>
                    <a:lstStyle/>
                    <a:p>
                      <a:pPr>
                        <a:buNone/>
                      </a:pPr>
                      <a:r>
                        <a:rPr lang="en-IN" b="1"/>
                        <a:t>Overall ROI</a:t>
                      </a:r>
                      <a:endParaRPr lang="en-IN"/>
                    </a:p>
                  </a:txBody>
                  <a:tcPr anchor="ctr"/>
                </a:tc>
                <a:tc>
                  <a:txBody>
                    <a:bodyPr/>
                    <a:lstStyle/>
                    <a:p>
                      <a:pPr>
                        <a:buNone/>
                      </a:pPr>
                      <a:r>
                        <a:rPr lang="en-US" dirty="0"/>
                        <a:t>Cloud costs are balanced by savings in infrastructure, speed, and efficiency gains.</a:t>
                      </a:r>
                    </a:p>
                  </a:txBody>
                  <a:tcPr anchor="ctr"/>
                </a:tc>
                <a:extLst>
                  <a:ext uri="{0D108BD9-81ED-4DB2-BD59-A6C34878D82A}">
                    <a16:rowId xmlns:a16="http://schemas.microsoft.com/office/drawing/2014/main" val="2263465442"/>
                  </a:ext>
                </a:extLst>
              </a:tr>
            </a:tbl>
          </a:graphicData>
        </a:graphic>
      </p:graphicFrame>
      <p:sp>
        <p:nvSpPr>
          <p:cNvPr id="7" name="Slide Number Placeholder 3">
            <a:extLst>
              <a:ext uri="{FF2B5EF4-FFF2-40B4-BE49-F238E27FC236}">
                <a16:creationId xmlns:a16="http://schemas.microsoft.com/office/drawing/2014/main" id="{6292DA4D-6C2E-4454-3809-869141509AFE}"/>
              </a:ext>
            </a:extLst>
          </p:cNvPr>
          <p:cNvSpPr>
            <a:spLocks noGrp="1"/>
          </p:cNvSpPr>
          <p:nvPr>
            <p:ph type="sldNum" sz="quarter" idx="12"/>
          </p:nvPr>
        </p:nvSpPr>
        <p:spPr>
          <a:xfrm>
            <a:off x="11311128" y="6272784"/>
            <a:ext cx="640080" cy="365125"/>
          </a:xfrm>
        </p:spPr>
        <p:txBody>
          <a:bodyPr/>
          <a:lstStyle/>
          <a:p>
            <a:fld id="{010F45DF-C8ED-4FC3-87E0-8FAA2D396BB2}" type="slidenum">
              <a:rPr lang="en-IN" smtClean="0"/>
              <a:t>17</a:t>
            </a:fld>
            <a:endParaRPr lang="en-IN" dirty="0"/>
          </a:p>
        </p:txBody>
      </p:sp>
    </p:spTree>
    <p:extLst>
      <p:ext uri="{BB962C8B-B14F-4D97-AF65-F5344CB8AC3E}">
        <p14:creationId xmlns:p14="http://schemas.microsoft.com/office/powerpoint/2010/main" val="1711723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A3EF28-1503-5BD4-EA1F-586B81F73027}"/>
              </a:ext>
            </a:extLst>
          </p:cNvPr>
          <p:cNvPicPr>
            <a:picLocks noChangeAspect="1"/>
          </p:cNvPicPr>
          <p:nvPr/>
        </p:nvPicPr>
        <p:blipFill>
          <a:blip r:embed="rId2"/>
          <a:stretch>
            <a:fillRect/>
          </a:stretch>
        </p:blipFill>
        <p:spPr>
          <a:xfrm>
            <a:off x="265886" y="1004549"/>
            <a:ext cx="11660227" cy="4848902"/>
          </a:xfrm>
          <a:prstGeom prst="rect">
            <a:avLst/>
          </a:prstGeom>
        </p:spPr>
      </p:pic>
    </p:spTree>
    <p:extLst>
      <p:ext uri="{BB962C8B-B14F-4D97-AF65-F5344CB8AC3E}">
        <p14:creationId xmlns:p14="http://schemas.microsoft.com/office/powerpoint/2010/main" val="1083342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50D4D5-E53E-6EC2-08F2-B8A90417FAF1}"/>
              </a:ext>
            </a:extLst>
          </p:cNvPr>
          <p:cNvPicPr>
            <a:picLocks noChangeAspect="1"/>
          </p:cNvPicPr>
          <p:nvPr/>
        </p:nvPicPr>
        <p:blipFill>
          <a:blip r:embed="rId2"/>
          <a:stretch>
            <a:fillRect/>
          </a:stretch>
        </p:blipFill>
        <p:spPr>
          <a:xfrm>
            <a:off x="1817738" y="1075996"/>
            <a:ext cx="8373644" cy="4706007"/>
          </a:xfrm>
          <a:prstGeom prst="rect">
            <a:avLst/>
          </a:prstGeom>
        </p:spPr>
      </p:pic>
      <p:sp>
        <p:nvSpPr>
          <p:cNvPr id="6" name="Slide Number Placeholder 3">
            <a:extLst>
              <a:ext uri="{FF2B5EF4-FFF2-40B4-BE49-F238E27FC236}">
                <a16:creationId xmlns:a16="http://schemas.microsoft.com/office/drawing/2014/main" id="{EB604976-BA2A-F9BC-50C3-FADD26AE59CA}"/>
              </a:ext>
            </a:extLst>
          </p:cNvPr>
          <p:cNvSpPr>
            <a:spLocks noGrp="1"/>
          </p:cNvSpPr>
          <p:nvPr>
            <p:ph type="sldNum" sz="quarter" idx="12"/>
          </p:nvPr>
        </p:nvSpPr>
        <p:spPr>
          <a:xfrm>
            <a:off x="11311128" y="6272784"/>
            <a:ext cx="640080" cy="365125"/>
          </a:xfrm>
        </p:spPr>
        <p:txBody>
          <a:bodyPr/>
          <a:lstStyle/>
          <a:p>
            <a:fld id="{010F45DF-C8ED-4FC3-87E0-8FAA2D396BB2}" type="slidenum">
              <a:rPr lang="en-IN" smtClean="0"/>
              <a:t>19</a:t>
            </a:fld>
            <a:endParaRPr lang="en-IN" dirty="0"/>
          </a:p>
        </p:txBody>
      </p:sp>
    </p:spTree>
    <p:extLst>
      <p:ext uri="{BB962C8B-B14F-4D97-AF65-F5344CB8AC3E}">
        <p14:creationId xmlns:p14="http://schemas.microsoft.com/office/powerpoint/2010/main" val="4272163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EAA13-8EC9-8178-AC1C-A3783E590DDF}"/>
              </a:ext>
            </a:extLst>
          </p:cNvPr>
          <p:cNvSpPr>
            <a:spLocks noGrp="1"/>
          </p:cNvSpPr>
          <p:nvPr>
            <p:ph type="title"/>
          </p:nvPr>
        </p:nvSpPr>
        <p:spPr>
          <a:xfrm>
            <a:off x="377417" y="163414"/>
            <a:ext cx="10515600" cy="1252062"/>
          </a:xfrm>
        </p:spPr>
        <p:txBody>
          <a:bodyPr/>
          <a:lstStyle/>
          <a:p>
            <a:r>
              <a:rPr lang="en-US" dirty="0"/>
              <a:t>Index</a:t>
            </a:r>
            <a:endParaRPr lang="en-IN" dirty="0"/>
          </a:p>
        </p:txBody>
      </p:sp>
      <p:sp>
        <p:nvSpPr>
          <p:cNvPr id="3" name="Content Placeholder 2">
            <a:extLst>
              <a:ext uri="{FF2B5EF4-FFF2-40B4-BE49-F238E27FC236}">
                <a16:creationId xmlns:a16="http://schemas.microsoft.com/office/drawing/2014/main" id="{354C437B-A9F1-A2A2-4A2F-4EC86699BC57}"/>
              </a:ext>
            </a:extLst>
          </p:cNvPr>
          <p:cNvSpPr>
            <a:spLocks noGrp="1"/>
          </p:cNvSpPr>
          <p:nvPr>
            <p:ph idx="1"/>
          </p:nvPr>
        </p:nvSpPr>
        <p:spPr>
          <a:xfrm>
            <a:off x="255497" y="1519377"/>
            <a:ext cx="5840503" cy="5175209"/>
          </a:xfrm>
        </p:spPr>
        <p:txBody>
          <a:bodyPr>
            <a:normAutofit/>
          </a:bodyPr>
          <a:lstStyle/>
          <a:p>
            <a:r>
              <a:rPr lang="en-IN" dirty="0"/>
              <a:t>Introduction</a:t>
            </a:r>
            <a:endParaRPr lang="en-US" dirty="0"/>
          </a:p>
          <a:p>
            <a:r>
              <a:rPr lang="en-IN" dirty="0"/>
              <a:t>Agenda</a:t>
            </a:r>
          </a:p>
          <a:p>
            <a:r>
              <a:rPr lang="en-US" dirty="0"/>
              <a:t>The Problem: Math Expression Recognition</a:t>
            </a:r>
          </a:p>
          <a:p>
            <a:r>
              <a:rPr lang="en-US" dirty="0"/>
              <a:t>Why Cloud for AI/ML?</a:t>
            </a:r>
          </a:p>
          <a:p>
            <a:r>
              <a:rPr lang="en-IN" dirty="0"/>
              <a:t>Cloud vs On-Prem Training</a:t>
            </a:r>
          </a:p>
          <a:p>
            <a:r>
              <a:rPr lang="en-IN" dirty="0"/>
              <a:t>Cloud Services Landscape</a:t>
            </a:r>
          </a:p>
          <a:p>
            <a:r>
              <a:rPr lang="en-IN" dirty="0"/>
              <a:t>Data Sources</a:t>
            </a:r>
          </a:p>
          <a:p>
            <a:r>
              <a:rPr lang="en-IN" dirty="0"/>
              <a:t>Data Preprocessing in Cloud</a:t>
            </a:r>
          </a:p>
          <a:p>
            <a:r>
              <a:rPr lang="en-IN" dirty="0"/>
              <a:t>Hybrid Input Handling</a:t>
            </a:r>
          </a:p>
          <a:p>
            <a:r>
              <a:rPr lang="en-IN" dirty="0"/>
              <a:t>Model Architecture</a:t>
            </a:r>
          </a:p>
          <a:p>
            <a:r>
              <a:rPr lang="en-IN" dirty="0"/>
              <a:t>Experimentation at Scale</a:t>
            </a:r>
          </a:p>
          <a:p>
            <a:r>
              <a:rPr lang="en-IN" dirty="0"/>
              <a:t>Hyperparameter Tuning</a:t>
            </a:r>
          </a:p>
        </p:txBody>
      </p:sp>
      <p:sp>
        <p:nvSpPr>
          <p:cNvPr id="4" name="Slide Number Placeholder 3">
            <a:extLst>
              <a:ext uri="{FF2B5EF4-FFF2-40B4-BE49-F238E27FC236}">
                <a16:creationId xmlns:a16="http://schemas.microsoft.com/office/drawing/2014/main" id="{29E52785-2A93-4024-B0C4-4AA98ABDCACB}"/>
              </a:ext>
            </a:extLst>
          </p:cNvPr>
          <p:cNvSpPr>
            <a:spLocks noGrp="1"/>
          </p:cNvSpPr>
          <p:nvPr>
            <p:ph type="sldNum" sz="quarter" idx="12"/>
          </p:nvPr>
        </p:nvSpPr>
        <p:spPr/>
        <p:txBody>
          <a:bodyPr/>
          <a:lstStyle/>
          <a:p>
            <a:fld id="{010F45DF-C8ED-4FC3-87E0-8FAA2D396BB2}" type="slidenum">
              <a:rPr lang="en-IN" smtClean="0"/>
              <a:t>2</a:t>
            </a:fld>
            <a:endParaRPr lang="en-IN" dirty="0"/>
          </a:p>
        </p:txBody>
      </p:sp>
      <p:sp>
        <p:nvSpPr>
          <p:cNvPr id="5" name="Content Placeholder 2">
            <a:extLst>
              <a:ext uri="{FF2B5EF4-FFF2-40B4-BE49-F238E27FC236}">
                <a16:creationId xmlns:a16="http://schemas.microsoft.com/office/drawing/2014/main" id="{D89BC021-284A-B71F-2AD0-9F74B0F413C7}"/>
              </a:ext>
            </a:extLst>
          </p:cNvPr>
          <p:cNvSpPr txBox="1">
            <a:spLocks/>
          </p:cNvSpPr>
          <p:nvPr/>
        </p:nvSpPr>
        <p:spPr>
          <a:xfrm>
            <a:off x="5955257" y="1519376"/>
            <a:ext cx="5840503" cy="54605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a:t>Model Training</a:t>
            </a:r>
          </a:p>
          <a:p>
            <a:r>
              <a:rPr lang="en-IN" sz="2000" dirty="0"/>
              <a:t>Resource Utilization</a:t>
            </a:r>
          </a:p>
          <a:p>
            <a:r>
              <a:rPr lang="en-IN" sz="2000" dirty="0"/>
              <a:t>Model Deployment</a:t>
            </a:r>
          </a:p>
          <a:p>
            <a:r>
              <a:rPr lang="en-IN" sz="2000" dirty="0"/>
              <a:t>Serverless Inference</a:t>
            </a:r>
          </a:p>
          <a:p>
            <a:r>
              <a:rPr lang="en-IN" sz="2000" dirty="0"/>
              <a:t>CI/CD in Cloud</a:t>
            </a:r>
          </a:p>
          <a:p>
            <a:r>
              <a:rPr lang="en-IN" sz="2000" dirty="0"/>
              <a:t>Monitoring &amp; Feedback</a:t>
            </a:r>
          </a:p>
          <a:p>
            <a:r>
              <a:rPr lang="en-US" sz="2000" dirty="0"/>
              <a:t>How Cloud Accelerated My Project</a:t>
            </a:r>
          </a:p>
          <a:p>
            <a:r>
              <a:rPr lang="en-IN" sz="2000" dirty="0"/>
              <a:t>Cloud Cost vs Value</a:t>
            </a:r>
          </a:p>
          <a:p>
            <a:r>
              <a:rPr lang="en-IN" sz="2000" dirty="0"/>
              <a:t>Collaboration Benefits</a:t>
            </a:r>
          </a:p>
          <a:p>
            <a:r>
              <a:rPr lang="en-IN" sz="2000" dirty="0"/>
              <a:t>Challenges Faced</a:t>
            </a:r>
          </a:p>
          <a:p>
            <a:r>
              <a:rPr lang="en-IN" sz="2000" dirty="0"/>
              <a:t>Future Directions</a:t>
            </a:r>
          </a:p>
          <a:p>
            <a:r>
              <a:rPr lang="en-IN" sz="2000" dirty="0"/>
              <a:t>Key Takeaways</a:t>
            </a:r>
          </a:p>
          <a:p>
            <a:r>
              <a:rPr lang="en-IN" sz="2000" dirty="0"/>
              <a:t>References</a:t>
            </a:r>
          </a:p>
          <a:p>
            <a:endParaRPr lang="en-IN" sz="2400" dirty="0"/>
          </a:p>
        </p:txBody>
      </p:sp>
    </p:spTree>
    <p:extLst>
      <p:ext uri="{BB962C8B-B14F-4D97-AF65-F5344CB8AC3E}">
        <p14:creationId xmlns:p14="http://schemas.microsoft.com/office/powerpoint/2010/main" val="2210297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D431A1-90EF-D266-4DBB-BB9E4289BC69}"/>
              </a:ext>
            </a:extLst>
          </p:cNvPr>
          <p:cNvPicPr>
            <a:picLocks noChangeAspect="1"/>
          </p:cNvPicPr>
          <p:nvPr/>
        </p:nvPicPr>
        <p:blipFill>
          <a:blip r:embed="rId2"/>
          <a:stretch>
            <a:fillRect/>
          </a:stretch>
        </p:blipFill>
        <p:spPr>
          <a:xfrm>
            <a:off x="0" y="641424"/>
            <a:ext cx="12192000" cy="5575152"/>
          </a:xfrm>
          <a:prstGeom prst="rect">
            <a:avLst/>
          </a:prstGeom>
        </p:spPr>
      </p:pic>
      <p:sp>
        <p:nvSpPr>
          <p:cNvPr id="6" name="Slide Number Placeholder 3">
            <a:extLst>
              <a:ext uri="{FF2B5EF4-FFF2-40B4-BE49-F238E27FC236}">
                <a16:creationId xmlns:a16="http://schemas.microsoft.com/office/drawing/2014/main" id="{242E8AD1-CA00-8CAE-6242-C6FD391DEA10}"/>
              </a:ext>
            </a:extLst>
          </p:cNvPr>
          <p:cNvSpPr>
            <a:spLocks noGrp="1"/>
          </p:cNvSpPr>
          <p:nvPr>
            <p:ph type="sldNum" sz="quarter" idx="12"/>
          </p:nvPr>
        </p:nvSpPr>
        <p:spPr>
          <a:xfrm>
            <a:off x="11311128" y="6272784"/>
            <a:ext cx="640080" cy="365125"/>
          </a:xfrm>
        </p:spPr>
        <p:txBody>
          <a:bodyPr/>
          <a:lstStyle/>
          <a:p>
            <a:fld id="{010F45DF-C8ED-4FC3-87E0-8FAA2D396BB2}" type="slidenum">
              <a:rPr lang="en-IN" smtClean="0"/>
              <a:t>20</a:t>
            </a:fld>
            <a:endParaRPr lang="en-IN" dirty="0"/>
          </a:p>
        </p:txBody>
      </p:sp>
    </p:spTree>
    <p:extLst>
      <p:ext uri="{BB962C8B-B14F-4D97-AF65-F5344CB8AC3E}">
        <p14:creationId xmlns:p14="http://schemas.microsoft.com/office/powerpoint/2010/main" val="2887235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5F83B7-89F2-3D3C-F96D-56974A70AD33}"/>
              </a:ext>
            </a:extLst>
          </p:cNvPr>
          <p:cNvPicPr>
            <a:picLocks noChangeAspect="1"/>
          </p:cNvPicPr>
          <p:nvPr/>
        </p:nvPicPr>
        <p:blipFill>
          <a:blip r:embed="rId2"/>
          <a:srcRect l="709" t="944" r="2322" b="1933"/>
          <a:stretch>
            <a:fillRect/>
          </a:stretch>
        </p:blipFill>
        <p:spPr>
          <a:xfrm>
            <a:off x="113453" y="284479"/>
            <a:ext cx="5982547" cy="6125015"/>
          </a:xfrm>
          <a:prstGeom prst="rect">
            <a:avLst/>
          </a:prstGeom>
        </p:spPr>
      </p:pic>
      <p:pic>
        <p:nvPicPr>
          <p:cNvPr id="7" name="Picture 6">
            <a:extLst>
              <a:ext uri="{FF2B5EF4-FFF2-40B4-BE49-F238E27FC236}">
                <a16:creationId xmlns:a16="http://schemas.microsoft.com/office/drawing/2014/main" id="{7118D507-527F-F9E7-B648-00BDFE874225}"/>
              </a:ext>
            </a:extLst>
          </p:cNvPr>
          <p:cNvPicPr>
            <a:picLocks noChangeAspect="1"/>
          </p:cNvPicPr>
          <p:nvPr/>
        </p:nvPicPr>
        <p:blipFill>
          <a:blip r:embed="rId3"/>
          <a:srcRect l="3745" r="2153"/>
          <a:stretch>
            <a:fillRect/>
          </a:stretch>
        </p:blipFill>
        <p:spPr>
          <a:xfrm>
            <a:off x="6209456" y="284479"/>
            <a:ext cx="5701453" cy="5334744"/>
          </a:xfrm>
          <a:prstGeom prst="rect">
            <a:avLst/>
          </a:prstGeom>
        </p:spPr>
      </p:pic>
      <p:sp>
        <p:nvSpPr>
          <p:cNvPr id="8" name="Slide Number Placeholder 3">
            <a:extLst>
              <a:ext uri="{FF2B5EF4-FFF2-40B4-BE49-F238E27FC236}">
                <a16:creationId xmlns:a16="http://schemas.microsoft.com/office/drawing/2014/main" id="{18005E16-7551-7685-DE5E-DFA28449A618}"/>
              </a:ext>
            </a:extLst>
          </p:cNvPr>
          <p:cNvSpPr>
            <a:spLocks noGrp="1"/>
          </p:cNvSpPr>
          <p:nvPr>
            <p:ph type="sldNum" sz="quarter" idx="12"/>
          </p:nvPr>
        </p:nvSpPr>
        <p:spPr>
          <a:xfrm>
            <a:off x="11311128" y="6272784"/>
            <a:ext cx="640080" cy="365125"/>
          </a:xfrm>
        </p:spPr>
        <p:txBody>
          <a:bodyPr/>
          <a:lstStyle/>
          <a:p>
            <a:fld id="{010F45DF-C8ED-4FC3-87E0-8FAA2D396BB2}" type="slidenum">
              <a:rPr lang="en-IN" smtClean="0"/>
              <a:t>21</a:t>
            </a:fld>
            <a:endParaRPr lang="en-IN" dirty="0"/>
          </a:p>
        </p:txBody>
      </p:sp>
    </p:spTree>
    <p:extLst>
      <p:ext uri="{BB962C8B-B14F-4D97-AF65-F5344CB8AC3E}">
        <p14:creationId xmlns:p14="http://schemas.microsoft.com/office/powerpoint/2010/main" val="2194141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33E85-EEF2-4A9D-C8AB-34A2D05388FC}"/>
              </a:ext>
            </a:extLst>
          </p:cNvPr>
          <p:cNvSpPr>
            <a:spLocks noGrp="1"/>
          </p:cNvSpPr>
          <p:nvPr>
            <p:ph type="title"/>
          </p:nvPr>
        </p:nvSpPr>
        <p:spPr>
          <a:xfrm>
            <a:off x="94488" y="-118872"/>
            <a:ext cx="10058400" cy="1609344"/>
          </a:xfrm>
        </p:spPr>
        <p:txBody>
          <a:bodyPr/>
          <a:lstStyle/>
          <a:p>
            <a:r>
              <a:rPr lang="en-IN" dirty="0"/>
              <a:t>Future Directions</a:t>
            </a:r>
          </a:p>
        </p:txBody>
      </p:sp>
      <p:sp>
        <p:nvSpPr>
          <p:cNvPr id="3" name="Content Placeholder 2">
            <a:extLst>
              <a:ext uri="{FF2B5EF4-FFF2-40B4-BE49-F238E27FC236}">
                <a16:creationId xmlns:a16="http://schemas.microsoft.com/office/drawing/2014/main" id="{245656B8-D605-6E95-BB05-310A6A90FAF6}"/>
              </a:ext>
            </a:extLst>
          </p:cNvPr>
          <p:cNvSpPr>
            <a:spLocks noGrp="1"/>
          </p:cNvSpPr>
          <p:nvPr>
            <p:ph idx="1"/>
          </p:nvPr>
        </p:nvSpPr>
        <p:spPr>
          <a:xfrm>
            <a:off x="257048" y="1403604"/>
            <a:ext cx="10058400" cy="1522476"/>
          </a:xfrm>
        </p:spPr>
        <p:txBody>
          <a:bodyPr/>
          <a:lstStyle/>
          <a:p>
            <a:r>
              <a:rPr lang="en-US" dirty="0"/>
              <a:t>Future improvements include optimizing TPU usage for faster training, exploring hybrid edge and cloud deployments for low-latency inference, and leveraging </a:t>
            </a:r>
            <a:r>
              <a:rPr lang="en-US" dirty="0" err="1"/>
              <a:t>AutoML</a:t>
            </a:r>
            <a:r>
              <a:rPr lang="en-US" dirty="0"/>
              <a:t> pipelines to automate model selection and tuning for improved performance.</a:t>
            </a:r>
            <a:endParaRPr lang="en-IN" dirty="0"/>
          </a:p>
        </p:txBody>
      </p:sp>
      <p:sp>
        <p:nvSpPr>
          <p:cNvPr id="4" name="Title 1">
            <a:extLst>
              <a:ext uri="{FF2B5EF4-FFF2-40B4-BE49-F238E27FC236}">
                <a16:creationId xmlns:a16="http://schemas.microsoft.com/office/drawing/2014/main" id="{D623664B-E799-EA14-4961-24C81D9D5EE0}"/>
              </a:ext>
            </a:extLst>
          </p:cNvPr>
          <p:cNvSpPr txBox="1">
            <a:spLocks/>
          </p:cNvSpPr>
          <p:nvPr/>
        </p:nvSpPr>
        <p:spPr>
          <a:xfrm>
            <a:off x="94488" y="2624328"/>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IN" dirty="0"/>
              <a:t>Key Takeaways</a:t>
            </a:r>
          </a:p>
        </p:txBody>
      </p:sp>
      <p:sp>
        <p:nvSpPr>
          <p:cNvPr id="5" name="Content Placeholder 2">
            <a:extLst>
              <a:ext uri="{FF2B5EF4-FFF2-40B4-BE49-F238E27FC236}">
                <a16:creationId xmlns:a16="http://schemas.microsoft.com/office/drawing/2014/main" id="{F389283C-D61C-8612-673D-E2E0604CB690}"/>
              </a:ext>
            </a:extLst>
          </p:cNvPr>
          <p:cNvSpPr txBox="1">
            <a:spLocks/>
          </p:cNvSpPr>
          <p:nvPr/>
        </p:nvSpPr>
        <p:spPr>
          <a:xfrm>
            <a:off x="175768" y="4059936"/>
            <a:ext cx="10058400" cy="1522476"/>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t>Cloud computing is an enabler, not just infrastructure. It allowed me to focus on designing effective models rather than managing hardware. Scaling experiments and deploying models became faster and more efficient, demonstrating the transformative impact of cloud computing on AI projects.</a:t>
            </a:r>
            <a:endParaRPr lang="en-IN" dirty="0"/>
          </a:p>
        </p:txBody>
      </p:sp>
      <p:sp>
        <p:nvSpPr>
          <p:cNvPr id="6" name="Slide Number Placeholder 3">
            <a:extLst>
              <a:ext uri="{FF2B5EF4-FFF2-40B4-BE49-F238E27FC236}">
                <a16:creationId xmlns:a16="http://schemas.microsoft.com/office/drawing/2014/main" id="{37FD9EA2-A857-C7C4-0DF2-288E2A377633}"/>
              </a:ext>
            </a:extLst>
          </p:cNvPr>
          <p:cNvSpPr>
            <a:spLocks noGrp="1"/>
          </p:cNvSpPr>
          <p:nvPr>
            <p:ph type="sldNum" sz="quarter" idx="12"/>
          </p:nvPr>
        </p:nvSpPr>
        <p:spPr>
          <a:xfrm>
            <a:off x="11311128" y="6272784"/>
            <a:ext cx="640080" cy="365125"/>
          </a:xfrm>
        </p:spPr>
        <p:txBody>
          <a:bodyPr/>
          <a:lstStyle/>
          <a:p>
            <a:fld id="{010F45DF-C8ED-4FC3-87E0-8FAA2D396BB2}" type="slidenum">
              <a:rPr lang="en-IN" smtClean="0"/>
              <a:t>22</a:t>
            </a:fld>
            <a:endParaRPr lang="en-IN" dirty="0"/>
          </a:p>
        </p:txBody>
      </p:sp>
    </p:spTree>
    <p:extLst>
      <p:ext uri="{BB962C8B-B14F-4D97-AF65-F5344CB8AC3E}">
        <p14:creationId xmlns:p14="http://schemas.microsoft.com/office/powerpoint/2010/main" val="3562962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87579-194D-9C69-3260-7E30EE9D9E4E}"/>
              </a:ext>
            </a:extLst>
          </p:cNvPr>
          <p:cNvSpPr>
            <a:spLocks noGrp="1"/>
          </p:cNvSpPr>
          <p:nvPr>
            <p:ph type="title"/>
          </p:nvPr>
        </p:nvSpPr>
        <p:spPr>
          <a:xfrm>
            <a:off x="724408" y="301752"/>
            <a:ext cx="10058400" cy="1609344"/>
          </a:xfrm>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4B27F1C6-003F-7CC1-B692-445FF2AF72F0}"/>
              </a:ext>
            </a:extLst>
          </p:cNvPr>
          <p:cNvSpPr>
            <a:spLocks noGrp="1"/>
          </p:cNvSpPr>
          <p:nvPr>
            <p:ph idx="1"/>
          </p:nvPr>
        </p:nvSpPr>
        <p:spPr>
          <a:xfrm>
            <a:off x="645160" y="1721959"/>
            <a:ext cx="10515600" cy="4550825"/>
          </a:xfrm>
        </p:spPr>
        <p:txBody>
          <a:bodyPr>
            <a:normAutofit fontScale="55000" lnSpcReduction="20000"/>
          </a:bodyPr>
          <a:lstStyle/>
          <a:p>
            <a:pPr marL="514350" indent="-514350">
              <a:lnSpc>
                <a:spcPct val="110000"/>
              </a:lnSpc>
              <a:buFont typeface="+mj-lt"/>
              <a:buAutoNum type="arabicParenR"/>
            </a:pPr>
            <a:r>
              <a:rPr lang="en-US" dirty="0"/>
              <a:t>Tyagi, S. and Sharma, P., 2023, May. Scavenger: A cloud service for optimizing cost and performance of ML training. In </a:t>
            </a:r>
            <a:r>
              <a:rPr lang="en-US" i="1" dirty="0"/>
              <a:t>2023 IEEE/ACM 23rd International Symposium on Cluster, Cloud and Internet Computing (</a:t>
            </a:r>
            <a:r>
              <a:rPr lang="en-US" i="1" dirty="0" err="1"/>
              <a:t>CCGrid</a:t>
            </a:r>
            <a:r>
              <a:rPr lang="en-US" i="1" dirty="0"/>
              <a:t>)</a:t>
            </a:r>
            <a:r>
              <a:rPr lang="en-US" dirty="0"/>
              <a:t> (pp. 403-413). IEEE. </a:t>
            </a:r>
          </a:p>
          <a:p>
            <a:pPr marL="514350" indent="-514350">
              <a:lnSpc>
                <a:spcPct val="110000"/>
              </a:lnSpc>
              <a:buFont typeface="+mj-lt"/>
              <a:buAutoNum type="arabicParenR"/>
            </a:pPr>
            <a:r>
              <a:rPr lang="en-IN" dirty="0"/>
              <a:t>Qayyum A, Ijaz A, Usama M, Iqbal W, Qadir J, Elkhatib Y, Al-Fuqaha A. Securing Machine Learning in the Cloud: A Systematic Review of Cloud Machine Learning Security. Front Big Data. 2020 Nov 12;3:587139. </a:t>
            </a:r>
            <a:r>
              <a:rPr lang="en-IN" dirty="0" err="1"/>
              <a:t>doi</a:t>
            </a:r>
            <a:r>
              <a:rPr lang="en-IN" dirty="0"/>
              <a:t>: 10.3389/fdata.2020.587139. PMID: 33693420; PMCID: PMC7931962. </a:t>
            </a:r>
          </a:p>
          <a:p>
            <a:pPr marL="514350" indent="-514350">
              <a:lnSpc>
                <a:spcPct val="110000"/>
              </a:lnSpc>
              <a:buFont typeface="+mj-lt"/>
              <a:buAutoNum type="arabicParenR"/>
            </a:pPr>
            <a:r>
              <a:rPr lang="en-US" dirty="0"/>
              <a:t>Zhang, Y., Liu, B., Gong, Y., Huang, J., Xu, J. and Wan, W., 2024, April. Application of machine learning optimization in cloud computing resource scheduling and management. In </a:t>
            </a:r>
            <a:r>
              <a:rPr lang="en-US" i="1" dirty="0"/>
              <a:t>Proceedings of the 5th international conference on computer information and big data applications</a:t>
            </a:r>
            <a:r>
              <a:rPr lang="en-US" dirty="0"/>
              <a:t> (pp. 171-175).</a:t>
            </a:r>
          </a:p>
          <a:p>
            <a:pPr marL="514350" indent="-514350">
              <a:lnSpc>
                <a:spcPct val="110000"/>
              </a:lnSpc>
              <a:buFont typeface="+mj-lt"/>
              <a:buAutoNum type="arabicParenR"/>
            </a:pPr>
            <a:r>
              <a:rPr lang="en-US" dirty="0"/>
              <a:t>Pavan </a:t>
            </a:r>
            <a:r>
              <a:rPr lang="en-US" dirty="0" err="1"/>
              <a:t>Ogeti</a:t>
            </a:r>
            <a:r>
              <a:rPr lang="en-US" dirty="0"/>
              <a:t> (2024) “Benefits and Challenges of Deploying Machine Learning Models in the Cloud”, </a:t>
            </a:r>
            <a:r>
              <a:rPr lang="en-US" i="1" dirty="0"/>
              <a:t>International Journal of Intelligent Systems and Applications in Engineering</a:t>
            </a:r>
            <a:r>
              <a:rPr lang="en-US" dirty="0"/>
              <a:t>, 12(22s), pp. 194–209. Available at: https://ijisae.org/index.php/IJISAE/article/view/6409 (Accessed: 14 September 2025).</a:t>
            </a:r>
          </a:p>
          <a:p>
            <a:pPr marL="514350" indent="-514350">
              <a:lnSpc>
                <a:spcPct val="110000"/>
              </a:lnSpc>
              <a:buFont typeface="+mj-lt"/>
              <a:buAutoNum type="arabicParenR"/>
            </a:pPr>
            <a:r>
              <a:rPr lang="en-IN" dirty="0" err="1"/>
              <a:t>Mungoli</a:t>
            </a:r>
            <a:r>
              <a:rPr lang="en-IN" dirty="0"/>
              <a:t>, N., 2023. Scalable, distributed AI frameworks: leveraging cloud computing for enhanced deep learning performance and efficiency. </a:t>
            </a:r>
            <a:r>
              <a:rPr lang="en-IN" i="1" dirty="0" err="1"/>
              <a:t>arXiv</a:t>
            </a:r>
            <a:r>
              <a:rPr lang="en-IN" i="1" dirty="0"/>
              <a:t> preprint arXiv:2304.13738</a:t>
            </a:r>
            <a:r>
              <a:rPr lang="en-IN" dirty="0"/>
              <a:t>.</a:t>
            </a:r>
          </a:p>
          <a:p>
            <a:pPr marL="514350" indent="-514350">
              <a:lnSpc>
                <a:spcPct val="110000"/>
              </a:lnSpc>
              <a:buFont typeface="+mj-lt"/>
              <a:buAutoNum type="arabicParenR"/>
            </a:pPr>
            <a:r>
              <a:rPr lang="en-US" dirty="0"/>
              <a:t>Hunt, T., Song, C., Shokri, R., Shmatikov, V. and </a:t>
            </a:r>
            <a:r>
              <a:rPr lang="en-US" dirty="0" err="1"/>
              <a:t>Witchel</a:t>
            </a:r>
            <a:r>
              <a:rPr lang="en-US" dirty="0"/>
              <a:t>, E., 2018. Chiron: Privacy-preserving machine learning as a service. </a:t>
            </a:r>
            <a:r>
              <a:rPr lang="en-US" i="1" dirty="0" err="1"/>
              <a:t>arXiv</a:t>
            </a:r>
            <a:r>
              <a:rPr lang="en-US" i="1" dirty="0"/>
              <a:t> preprint arXiv:1803.05961</a:t>
            </a:r>
            <a:r>
              <a:rPr lang="en-US" dirty="0"/>
              <a:t>.</a:t>
            </a:r>
          </a:p>
          <a:p>
            <a:pPr marL="514350" indent="-514350">
              <a:lnSpc>
                <a:spcPct val="110000"/>
              </a:lnSpc>
              <a:buFont typeface="+mj-lt"/>
              <a:buAutoNum type="arabicParenR"/>
            </a:pPr>
            <a:r>
              <a:rPr lang="en-US" dirty="0"/>
              <a:t>Gervais, P., Fadeeva, A. and Maksai, A., 2025, August. </a:t>
            </a:r>
            <a:r>
              <a:rPr lang="en-US" dirty="0" err="1"/>
              <a:t>Mathwriting</a:t>
            </a:r>
            <a:r>
              <a:rPr lang="en-US" dirty="0"/>
              <a:t>: A dataset for handwritten mathematical expression recognition. In </a:t>
            </a:r>
            <a:r>
              <a:rPr lang="en-US" i="1" dirty="0"/>
              <a:t>Proceedings of the 31st ACM SIGKDD Conference on Knowledge Discovery and Data Mining V. 2</a:t>
            </a:r>
            <a:r>
              <a:rPr lang="en-US" dirty="0"/>
              <a:t> (pp. 5459-5469).</a:t>
            </a:r>
          </a:p>
          <a:p>
            <a:pPr marL="514350" indent="-514350">
              <a:lnSpc>
                <a:spcPct val="110000"/>
              </a:lnSpc>
              <a:buFont typeface="+mj-lt"/>
              <a:buAutoNum type="arabicParenR"/>
            </a:pPr>
            <a:r>
              <a:rPr lang="en-IN" dirty="0"/>
              <a:t>Li, Y., Jiang, J., Zhu, J., Peng, S., Wei, B., Zhou, Y. and Gao, L., 2025. Uni-</a:t>
            </a:r>
            <a:r>
              <a:rPr lang="en-IN" dirty="0" err="1"/>
              <a:t>MuMER</a:t>
            </a:r>
            <a:r>
              <a:rPr lang="en-IN" dirty="0"/>
              <a:t>: Unified Multi-Task Fine-Tuning of Vision-Language Model for Handwritten Mathematical Expression Recognition. </a:t>
            </a:r>
            <a:r>
              <a:rPr lang="en-IN" i="1" dirty="0" err="1"/>
              <a:t>arXiv</a:t>
            </a:r>
            <a:r>
              <a:rPr lang="en-IN" i="1" dirty="0"/>
              <a:t> preprint arXiv:2505.23566</a:t>
            </a:r>
            <a:r>
              <a:rPr lang="en-IN" dirty="0"/>
              <a:t>.</a:t>
            </a:r>
          </a:p>
          <a:p>
            <a:pPr marL="514350" indent="-514350">
              <a:lnSpc>
                <a:spcPct val="110000"/>
              </a:lnSpc>
              <a:buFont typeface="+mj-lt"/>
              <a:buAutoNum type="arabicParenR"/>
            </a:pPr>
            <a:r>
              <a:rPr lang="en-IN" dirty="0"/>
              <a:t>Chen, K., Shen, H., Zhong, L. and Chen, M., 2025. MMHMER: Multi-viewer and Multi-task for Handwritten Mathematical Expression Recognition. </a:t>
            </a:r>
            <a:r>
              <a:rPr lang="en-IN" i="1" dirty="0" err="1"/>
              <a:t>arXiv</a:t>
            </a:r>
            <a:r>
              <a:rPr lang="en-IN" i="1" dirty="0"/>
              <a:t> preprint arXiv:2502.05557</a:t>
            </a:r>
            <a:r>
              <a:rPr lang="en-IN" dirty="0"/>
              <a:t>.</a:t>
            </a:r>
          </a:p>
          <a:p>
            <a:pPr marL="514350" indent="-514350">
              <a:lnSpc>
                <a:spcPct val="110000"/>
              </a:lnSpc>
              <a:buFont typeface="+mj-lt"/>
              <a:buAutoNum type="arabicParenR"/>
            </a:pPr>
            <a:r>
              <a:rPr lang="en-IN" dirty="0"/>
              <a:t>Xie, Y., </a:t>
            </a:r>
            <a:r>
              <a:rPr lang="en-IN" dirty="0" err="1"/>
              <a:t>Zanibbi</a:t>
            </a:r>
            <a:r>
              <a:rPr lang="en-IN" dirty="0"/>
              <a:t>, R. and </a:t>
            </a:r>
            <a:r>
              <a:rPr lang="en-IN" dirty="0" err="1"/>
              <a:t>Mouchère</a:t>
            </a:r>
            <a:r>
              <a:rPr lang="en-IN" dirty="0"/>
              <a:t>, H., 2024. Local and Global Graph </a:t>
            </a:r>
            <a:r>
              <a:rPr lang="en-IN" dirty="0" err="1"/>
              <a:t>Modeling</a:t>
            </a:r>
            <a:r>
              <a:rPr lang="en-IN" dirty="0"/>
              <a:t> with Edge-weighted Graph Attention Network for Handwritten Mathematical Expression Recognition. </a:t>
            </a:r>
            <a:r>
              <a:rPr lang="en-IN" i="1" dirty="0" err="1"/>
              <a:t>arXiv</a:t>
            </a:r>
            <a:r>
              <a:rPr lang="en-IN" i="1" dirty="0"/>
              <a:t> preprint arXiv:2410.18555</a:t>
            </a:r>
            <a:r>
              <a:rPr lang="en-IN" dirty="0"/>
              <a:t>.</a:t>
            </a:r>
          </a:p>
        </p:txBody>
      </p:sp>
      <p:sp>
        <p:nvSpPr>
          <p:cNvPr id="4" name="Slide Number Placeholder 3">
            <a:extLst>
              <a:ext uri="{FF2B5EF4-FFF2-40B4-BE49-F238E27FC236}">
                <a16:creationId xmlns:a16="http://schemas.microsoft.com/office/drawing/2014/main" id="{6B1097FC-B422-B7DD-0C98-E92F95436371}"/>
              </a:ext>
            </a:extLst>
          </p:cNvPr>
          <p:cNvSpPr>
            <a:spLocks noGrp="1"/>
          </p:cNvSpPr>
          <p:nvPr>
            <p:ph type="sldNum" sz="quarter" idx="12"/>
          </p:nvPr>
        </p:nvSpPr>
        <p:spPr/>
        <p:txBody>
          <a:bodyPr/>
          <a:lstStyle/>
          <a:p>
            <a:fld id="{010F45DF-C8ED-4FC3-87E0-8FAA2D396BB2}" type="slidenum">
              <a:rPr lang="en-IN" smtClean="0"/>
              <a:t>23</a:t>
            </a:fld>
            <a:endParaRPr lang="en-IN"/>
          </a:p>
        </p:txBody>
      </p:sp>
    </p:spTree>
    <p:extLst>
      <p:ext uri="{BB962C8B-B14F-4D97-AF65-F5344CB8AC3E}">
        <p14:creationId xmlns:p14="http://schemas.microsoft.com/office/powerpoint/2010/main" val="2157567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C0163-D316-46A7-C50B-CA3519E375DD}"/>
              </a:ext>
            </a:extLst>
          </p:cNvPr>
          <p:cNvSpPr>
            <a:spLocks noGrp="1"/>
          </p:cNvSpPr>
          <p:nvPr>
            <p:ph type="ctrTitle"/>
          </p:nvPr>
        </p:nvSpPr>
        <p:spPr/>
        <p:txBody>
          <a:bodyPr/>
          <a:lstStyle/>
          <a:p>
            <a:r>
              <a:rPr lang="en-IN" dirty="0"/>
              <a:t>Thank You</a:t>
            </a:r>
          </a:p>
        </p:txBody>
      </p:sp>
      <p:sp>
        <p:nvSpPr>
          <p:cNvPr id="3" name="Subtitle 2">
            <a:extLst>
              <a:ext uri="{FF2B5EF4-FFF2-40B4-BE49-F238E27FC236}">
                <a16:creationId xmlns:a16="http://schemas.microsoft.com/office/drawing/2014/main" id="{0B8BB4E2-2942-20C8-B565-2E77FF4ECF50}"/>
              </a:ext>
            </a:extLst>
          </p:cNvPr>
          <p:cNvSpPr>
            <a:spLocks noGrp="1"/>
          </p:cNvSpPr>
          <p:nvPr>
            <p:ph type="subTitle" idx="1"/>
          </p:nvPr>
        </p:nvSpPr>
        <p:spPr>
          <a:xfrm>
            <a:off x="1069848" y="4389120"/>
            <a:ext cx="7891272" cy="1371600"/>
          </a:xfrm>
        </p:spPr>
        <p:txBody>
          <a:bodyPr/>
          <a:lstStyle/>
          <a:p>
            <a:r>
              <a:rPr lang="en-IN" dirty="0"/>
              <a:t>Shourya Garg</a:t>
            </a:r>
          </a:p>
          <a:p>
            <a:r>
              <a:rPr lang="en-IN" dirty="0"/>
              <a:t>A010145024121</a:t>
            </a:r>
          </a:p>
          <a:p>
            <a:r>
              <a:rPr lang="en-IN" dirty="0"/>
              <a:t>MCA-3C</a:t>
            </a:r>
          </a:p>
        </p:txBody>
      </p:sp>
    </p:spTree>
    <p:extLst>
      <p:ext uri="{BB962C8B-B14F-4D97-AF65-F5344CB8AC3E}">
        <p14:creationId xmlns:p14="http://schemas.microsoft.com/office/powerpoint/2010/main" val="3932158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3603E-1FEF-A6BB-48E9-9E8CD7035B43}"/>
              </a:ext>
            </a:extLst>
          </p:cNvPr>
          <p:cNvSpPr>
            <a:spLocks noGrp="1"/>
          </p:cNvSpPr>
          <p:nvPr>
            <p:ph type="title"/>
          </p:nvPr>
        </p:nvSpPr>
        <p:spPr>
          <a:xfrm>
            <a:off x="533400" y="273701"/>
            <a:ext cx="10515600" cy="1252062"/>
          </a:xfrm>
        </p:spPr>
        <p:txBody>
          <a:bodyPr/>
          <a:lstStyle/>
          <a:p>
            <a:r>
              <a:rPr lang="en-US" dirty="0"/>
              <a:t>Introduction</a:t>
            </a:r>
            <a:endParaRPr lang="en-IN" dirty="0"/>
          </a:p>
        </p:txBody>
      </p:sp>
      <p:sp>
        <p:nvSpPr>
          <p:cNvPr id="5" name="Rectangle 1">
            <a:extLst>
              <a:ext uri="{FF2B5EF4-FFF2-40B4-BE49-F238E27FC236}">
                <a16:creationId xmlns:a16="http://schemas.microsoft.com/office/drawing/2014/main" id="{CBC86511-E971-B771-2D03-7CEB3EB1C16A}"/>
              </a:ext>
            </a:extLst>
          </p:cNvPr>
          <p:cNvSpPr>
            <a:spLocks noGrp="1" noChangeArrowheads="1"/>
          </p:cNvSpPr>
          <p:nvPr>
            <p:ph idx="1"/>
          </p:nvPr>
        </p:nvSpPr>
        <p:spPr bwMode="auto">
          <a:xfrm>
            <a:off x="4834128" y="481191"/>
            <a:ext cx="711708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Title: </a:t>
            </a:r>
            <a:r>
              <a:rPr kumimoji="0" lang="en-US" altLang="en-US" sz="1800" b="0" i="1" u="none" strike="noStrike" cap="none" normalizeH="0" baseline="0" dirty="0">
                <a:ln>
                  <a:noFill/>
                </a:ln>
                <a:solidFill>
                  <a:schemeClr val="tx1"/>
                </a:solidFill>
                <a:effectLst/>
                <a:latin typeface="Arial" panose="020B0604020202020204" pitchFamily="34" charset="0"/>
              </a:rPr>
              <a:t>“Cloud-Powered Math Expression Recognition Pipeline”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Subtitle: </a:t>
            </a:r>
            <a:r>
              <a:rPr kumimoji="0" lang="en-US" altLang="en-US" sz="1800" b="0" i="1" u="none" strike="noStrike" cap="none" normalizeH="0" baseline="0" dirty="0">
                <a:ln>
                  <a:noFill/>
                </a:ln>
                <a:solidFill>
                  <a:schemeClr val="tx1"/>
                </a:solidFill>
                <a:effectLst/>
                <a:latin typeface="Arial" panose="020B0604020202020204" pitchFamily="34" charset="0"/>
              </a:rPr>
              <a:t>Harnessing Cloud to Train, Deploy &amp; Scale Models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D901D16-DD80-F390-60F0-53BF7A2ABA01}"/>
              </a:ext>
            </a:extLst>
          </p:cNvPr>
          <p:cNvSpPr>
            <a:spLocks noGrp="1"/>
          </p:cNvSpPr>
          <p:nvPr>
            <p:ph type="sldNum" sz="quarter" idx="12"/>
          </p:nvPr>
        </p:nvSpPr>
        <p:spPr/>
        <p:txBody>
          <a:bodyPr/>
          <a:lstStyle/>
          <a:p>
            <a:fld id="{010F45DF-C8ED-4FC3-87E0-8FAA2D396BB2}" type="slidenum">
              <a:rPr lang="en-IN" smtClean="0"/>
              <a:t>3</a:t>
            </a:fld>
            <a:endParaRPr lang="en-IN"/>
          </a:p>
        </p:txBody>
      </p:sp>
      <p:pic>
        <p:nvPicPr>
          <p:cNvPr id="7" name="Picture 6">
            <a:extLst>
              <a:ext uri="{FF2B5EF4-FFF2-40B4-BE49-F238E27FC236}">
                <a16:creationId xmlns:a16="http://schemas.microsoft.com/office/drawing/2014/main" id="{8EAD6007-E086-2254-3382-5C6B27811384}"/>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rcRect l="3986" t="3853" r="2392" b="5264"/>
          <a:stretch>
            <a:fillRect/>
          </a:stretch>
        </p:blipFill>
        <p:spPr>
          <a:xfrm>
            <a:off x="374523" y="1733253"/>
            <a:ext cx="8901557" cy="4860587"/>
          </a:xfrm>
          <a:prstGeom prst="rect">
            <a:avLst/>
          </a:prstGeom>
        </p:spPr>
      </p:pic>
      <p:sp>
        <p:nvSpPr>
          <p:cNvPr id="9" name="TextBox 8">
            <a:extLst>
              <a:ext uri="{FF2B5EF4-FFF2-40B4-BE49-F238E27FC236}">
                <a16:creationId xmlns:a16="http://schemas.microsoft.com/office/drawing/2014/main" id="{9AB6FC26-8CB1-DFBF-87D9-79C98D15FC55}"/>
              </a:ext>
            </a:extLst>
          </p:cNvPr>
          <p:cNvSpPr txBox="1"/>
          <p:nvPr/>
        </p:nvSpPr>
        <p:spPr>
          <a:xfrm>
            <a:off x="9175877" y="5361146"/>
            <a:ext cx="2641600" cy="1015663"/>
          </a:xfrm>
          <a:prstGeom prst="rect">
            <a:avLst/>
          </a:prstGeom>
          <a:noFill/>
        </p:spPr>
        <p:txBody>
          <a:bodyPr wrap="square" rtlCol="0">
            <a:spAutoFit/>
          </a:bodyPr>
          <a:lstStyle/>
          <a:p>
            <a:r>
              <a:rPr lang="en-IN" sz="1000" dirty="0"/>
              <a:t>Image by:</a:t>
            </a:r>
            <a:br>
              <a:rPr lang="en-IN" sz="1000" dirty="0"/>
            </a:br>
            <a:r>
              <a:rPr lang="en-IN" sz="1000" b="1" dirty="0"/>
              <a:t>Priyanka </a:t>
            </a:r>
            <a:r>
              <a:rPr lang="en-IN" sz="1000" b="1" dirty="0" err="1"/>
              <a:t>Vergadia</a:t>
            </a:r>
            <a:endParaRPr lang="en-IN" sz="1000" b="1" dirty="0"/>
          </a:p>
          <a:p>
            <a:r>
              <a:rPr lang="en-IN" sz="1000" dirty="0"/>
              <a:t>Staff Developer Advocate, Google Cloud</a:t>
            </a:r>
            <a:br>
              <a:rPr lang="en-IN" sz="1000" dirty="0"/>
            </a:br>
            <a:r>
              <a:rPr lang="en-IN" sz="1000" dirty="0"/>
              <a:t>- https://storage.googleapis.com/gweb-cloudblog-publish/images/AI_ML_Path.max-1600x1600.png</a:t>
            </a:r>
          </a:p>
        </p:txBody>
      </p:sp>
    </p:spTree>
    <p:extLst>
      <p:ext uri="{BB962C8B-B14F-4D97-AF65-F5344CB8AC3E}">
        <p14:creationId xmlns:p14="http://schemas.microsoft.com/office/powerpoint/2010/main" val="3313835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78659-2E43-EEC1-CE7E-8AD2F2C6C9DA}"/>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F166352-0CD0-AD2E-A507-D4E0445EF33D}"/>
              </a:ext>
            </a:extLst>
          </p:cNvPr>
          <p:cNvSpPr>
            <a:spLocks noGrp="1"/>
          </p:cNvSpPr>
          <p:nvPr>
            <p:ph idx="1"/>
          </p:nvPr>
        </p:nvSpPr>
        <p:spPr>
          <a:xfrm>
            <a:off x="856488" y="2093976"/>
            <a:ext cx="10058400" cy="4050792"/>
          </a:xfrm>
        </p:spPr>
        <p:txBody>
          <a:bodyPr/>
          <a:lstStyle/>
          <a:p>
            <a:pPr marL="0" indent="0">
              <a:buNone/>
            </a:pPr>
            <a:r>
              <a:rPr lang="en-US" dirty="0"/>
              <a:t>In this presentation, I will cover:</a:t>
            </a:r>
          </a:p>
          <a:p>
            <a:r>
              <a:rPr lang="en-US" dirty="0"/>
              <a:t>Why cloud computing is essential for modern machine learning.</a:t>
            </a:r>
          </a:p>
          <a:p>
            <a:r>
              <a:rPr lang="en-US" dirty="0"/>
              <a:t>Overview of my math expression recognition pipeline.</a:t>
            </a:r>
          </a:p>
          <a:p>
            <a:r>
              <a:rPr lang="en-US" dirty="0"/>
              <a:t>How cloud benefits each stage of the pipeline.</a:t>
            </a:r>
          </a:p>
          <a:p>
            <a:r>
              <a:rPr lang="en-US" dirty="0"/>
              <a:t>My approach to training and deploying models using cloud infrastructure.</a:t>
            </a:r>
          </a:p>
          <a:p>
            <a:r>
              <a:rPr lang="en-US" dirty="0"/>
              <a:t>Lessons learned and potential future directions.</a:t>
            </a:r>
          </a:p>
          <a:p>
            <a:endParaRPr lang="en-IN" dirty="0"/>
          </a:p>
        </p:txBody>
      </p:sp>
      <p:sp>
        <p:nvSpPr>
          <p:cNvPr id="4" name="Slide Number Placeholder 3">
            <a:extLst>
              <a:ext uri="{FF2B5EF4-FFF2-40B4-BE49-F238E27FC236}">
                <a16:creationId xmlns:a16="http://schemas.microsoft.com/office/drawing/2014/main" id="{5EF2EE68-A186-D3FE-AEAC-A8DFFA2A866E}"/>
              </a:ext>
            </a:extLst>
          </p:cNvPr>
          <p:cNvSpPr>
            <a:spLocks noGrp="1"/>
          </p:cNvSpPr>
          <p:nvPr>
            <p:ph type="sldNum" sz="quarter" idx="12"/>
          </p:nvPr>
        </p:nvSpPr>
        <p:spPr>
          <a:xfrm>
            <a:off x="11311128" y="6272784"/>
            <a:ext cx="640080" cy="365125"/>
          </a:xfrm>
        </p:spPr>
        <p:txBody>
          <a:bodyPr/>
          <a:lstStyle/>
          <a:p>
            <a:fld id="{010F45DF-C8ED-4FC3-87E0-8FAA2D396BB2}" type="slidenum">
              <a:rPr lang="en-IN" smtClean="0"/>
              <a:t>4</a:t>
            </a:fld>
            <a:endParaRPr lang="en-IN" dirty="0"/>
          </a:p>
        </p:txBody>
      </p:sp>
    </p:spTree>
    <p:extLst>
      <p:ext uri="{BB962C8B-B14F-4D97-AF65-F5344CB8AC3E}">
        <p14:creationId xmlns:p14="http://schemas.microsoft.com/office/powerpoint/2010/main" val="112941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E360F-E575-3CD0-B74C-681758C82E6A}"/>
              </a:ext>
            </a:extLst>
          </p:cNvPr>
          <p:cNvSpPr>
            <a:spLocks noGrp="1"/>
          </p:cNvSpPr>
          <p:nvPr>
            <p:ph type="title"/>
          </p:nvPr>
        </p:nvSpPr>
        <p:spPr>
          <a:xfrm>
            <a:off x="335280" y="162484"/>
            <a:ext cx="10058400" cy="1609344"/>
          </a:xfrm>
        </p:spPr>
        <p:txBody>
          <a:bodyPr/>
          <a:lstStyle/>
          <a:p>
            <a:r>
              <a:rPr lang="en-US" dirty="0"/>
              <a:t>The Problem: Math Expression Recognition</a:t>
            </a:r>
            <a:endParaRPr lang="en-IN" dirty="0"/>
          </a:p>
        </p:txBody>
      </p:sp>
      <p:sp>
        <p:nvSpPr>
          <p:cNvPr id="3" name="Content Placeholder 2">
            <a:extLst>
              <a:ext uri="{FF2B5EF4-FFF2-40B4-BE49-F238E27FC236}">
                <a16:creationId xmlns:a16="http://schemas.microsoft.com/office/drawing/2014/main" id="{0CF7C614-1AD5-A269-583D-3497697038E2}"/>
              </a:ext>
            </a:extLst>
          </p:cNvPr>
          <p:cNvSpPr>
            <a:spLocks noGrp="1"/>
          </p:cNvSpPr>
          <p:nvPr>
            <p:ph idx="1"/>
          </p:nvPr>
        </p:nvSpPr>
        <p:spPr>
          <a:xfrm>
            <a:off x="147320" y="1993977"/>
            <a:ext cx="4836160" cy="4050792"/>
          </a:xfrm>
        </p:spPr>
        <p:txBody>
          <a:bodyPr/>
          <a:lstStyle/>
          <a:p>
            <a:r>
              <a:rPr lang="en-US" dirty="0"/>
              <a:t>Math expression recognition involves accurately interpreting handwritten and digital mathematical expressions. Challenges include messy or inconsistent handwriting, varied input formats such as </a:t>
            </a:r>
            <a:r>
              <a:rPr lang="en-US" dirty="0" err="1"/>
              <a:t>InkML</a:t>
            </a:r>
            <a:r>
              <a:rPr lang="en-US" dirty="0"/>
              <a:t> and PNG, and complex symbol arrangements. Solving this problem has applications in educational tools, accessibility solutions for visually impaired students, and automation of grading or document processing tasks.</a:t>
            </a:r>
            <a:endParaRPr lang="en-IN" dirty="0"/>
          </a:p>
        </p:txBody>
      </p:sp>
      <p:pic>
        <p:nvPicPr>
          <p:cNvPr id="5" name="Picture 4">
            <a:extLst>
              <a:ext uri="{FF2B5EF4-FFF2-40B4-BE49-F238E27FC236}">
                <a16:creationId xmlns:a16="http://schemas.microsoft.com/office/drawing/2014/main" id="{21D84624-CE2D-6662-5208-EB426343D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4188" y="1198880"/>
            <a:ext cx="6392532" cy="5008880"/>
          </a:xfrm>
          <a:prstGeom prst="rect">
            <a:avLst/>
          </a:prstGeom>
        </p:spPr>
      </p:pic>
      <p:sp>
        <p:nvSpPr>
          <p:cNvPr id="6" name="Slide Number Placeholder 3">
            <a:extLst>
              <a:ext uri="{FF2B5EF4-FFF2-40B4-BE49-F238E27FC236}">
                <a16:creationId xmlns:a16="http://schemas.microsoft.com/office/drawing/2014/main" id="{5E718632-4659-063B-5897-C15EFC26053B}"/>
              </a:ext>
            </a:extLst>
          </p:cNvPr>
          <p:cNvSpPr>
            <a:spLocks noGrp="1"/>
          </p:cNvSpPr>
          <p:nvPr>
            <p:ph type="sldNum" sz="quarter" idx="12"/>
          </p:nvPr>
        </p:nvSpPr>
        <p:spPr>
          <a:xfrm>
            <a:off x="11311128" y="6272784"/>
            <a:ext cx="640080" cy="365125"/>
          </a:xfrm>
        </p:spPr>
        <p:txBody>
          <a:bodyPr/>
          <a:lstStyle/>
          <a:p>
            <a:fld id="{010F45DF-C8ED-4FC3-87E0-8FAA2D396BB2}" type="slidenum">
              <a:rPr lang="en-IN" smtClean="0"/>
              <a:t>5</a:t>
            </a:fld>
            <a:endParaRPr lang="en-IN" dirty="0"/>
          </a:p>
        </p:txBody>
      </p:sp>
      <p:sp>
        <p:nvSpPr>
          <p:cNvPr id="7" name="TextBox 6">
            <a:extLst>
              <a:ext uri="{FF2B5EF4-FFF2-40B4-BE49-F238E27FC236}">
                <a16:creationId xmlns:a16="http://schemas.microsoft.com/office/drawing/2014/main" id="{E3F98048-5219-04F6-F168-A24ED35D8257}"/>
              </a:ext>
            </a:extLst>
          </p:cNvPr>
          <p:cNvSpPr txBox="1"/>
          <p:nvPr/>
        </p:nvSpPr>
        <p:spPr>
          <a:xfrm>
            <a:off x="5569076" y="5842337"/>
            <a:ext cx="5742052" cy="877163"/>
          </a:xfrm>
          <a:prstGeom prst="rect">
            <a:avLst/>
          </a:prstGeom>
          <a:noFill/>
        </p:spPr>
        <p:txBody>
          <a:bodyPr wrap="square" rtlCol="0">
            <a:spAutoFit/>
          </a:bodyPr>
          <a:lstStyle/>
          <a:p>
            <a:pPr lvl="0" defTabSz="914400" eaLnBrk="0" fontAlgn="base" hangingPunct="0">
              <a:spcBef>
                <a:spcPct val="0"/>
              </a:spcBef>
              <a:spcAft>
                <a:spcPct val="0"/>
              </a:spcAft>
            </a:pPr>
            <a:r>
              <a:rPr lang="en-IN" sz="1000" dirty="0"/>
              <a:t>Image by:</a:t>
            </a:r>
            <a:br>
              <a:rPr lang="en-IN" sz="1000" dirty="0"/>
            </a:br>
            <a:r>
              <a:rPr lang="en-US" altLang="en-US" sz="1000" dirty="0">
                <a:latin typeface="Circular"/>
              </a:rPr>
              <a:t> Jy (jyotivishal74) for </a:t>
            </a:r>
            <a:r>
              <a:rPr lang="en-IN" sz="1000" dirty="0">
                <a:hlinkClick r:id="rId3"/>
              </a:rPr>
              <a:t>AWS Artificial Intelligence Hackathon</a:t>
            </a:r>
            <a:br>
              <a:rPr lang="en-IN" sz="1000" dirty="0"/>
            </a:br>
            <a:r>
              <a:rPr lang="en-IN" sz="1000" dirty="0"/>
              <a:t>-https://d112y698adiu2z.cloudfront.net/photos/production/</a:t>
            </a:r>
            <a:r>
              <a:rPr lang="en-IN" sz="1000" dirty="0" err="1"/>
              <a:t>software_photos</a:t>
            </a:r>
            <a:r>
              <a:rPr lang="en-IN" sz="1000" dirty="0"/>
              <a:t>/000/696/949/</a:t>
            </a:r>
            <a:r>
              <a:rPr lang="en-IN" sz="1000" dirty="0" err="1"/>
              <a:t>datas</a:t>
            </a:r>
            <a:r>
              <a:rPr lang="en-IN" sz="1000" dirty="0"/>
              <a:t>/original.png</a:t>
            </a:r>
          </a:p>
        </p:txBody>
      </p:sp>
    </p:spTree>
    <p:extLst>
      <p:ext uri="{BB962C8B-B14F-4D97-AF65-F5344CB8AC3E}">
        <p14:creationId xmlns:p14="http://schemas.microsoft.com/office/powerpoint/2010/main" val="2728449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AA973-E916-941C-63EE-D59C6AA3FF04}"/>
              </a:ext>
            </a:extLst>
          </p:cNvPr>
          <p:cNvSpPr>
            <a:spLocks noGrp="1"/>
          </p:cNvSpPr>
          <p:nvPr>
            <p:ph type="title"/>
          </p:nvPr>
        </p:nvSpPr>
        <p:spPr>
          <a:xfrm>
            <a:off x="114808" y="-102616"/>
            <a:ext cx="10058400" cy="1609344"/>
          </a:xfrm>
        </p:spPr>
        <p:txBody>
          <a:bodyPr/>
          <a:lstStyle/>
          <a:p>
            <a:r>
              <a:rPr lang="en-US" dirty="0"/>
              <a:t>Why Cloud for AI/ML?</a:t>
            </a:r>
            <a:endParaRPr lang="en-IN" dirty="0"/>
          </a:p>
        </p:txBody>
      </p:sp>
      <p:sp>
        <p:nvSpPr>
          <p:cNvPr id="3" name="Content Placeholder 2">
            <a:extLst>
              <a:ext uri="{FF2B5EF4-FFF2-40B4-BE49-F238E27FC236}">
                <a16:creationId xmlns:a16="http://schemas.microsoft.com/office/drawing/2014/main" id="{0020F64A-25A8-339E-2AD6-59B44B2AA750}"/>
              </a:ext>
            </a:extLst>
          </p:cNvPr>
          <p:cNvSpPr>
            <a:spLocks noGrp="1"/>
          </p:cNvSpPr>
          <p:nvPr>
            <p:ph idx="1"/>
          </p:nvPr>
        </p:nvSpPr>
        <p:spPr>
          <a:xfrm>
            <a:off x="348488" y="1403604"/>
            <a:ext cx="4091432" cy="4050792"/>
          </a:xfrm>
        </p:spPr>
        <p:txBody>
          <a:bodyPr/>
          <a:lstStyle/>
          <a:p>
            <a:r>
              <a:rPr lang="en-US" dirty="0"/>
              <a:t>Cloud computing provides on-demand access to high-performance GPUs and TPUs, eliminating local hardware limitations. It offers scalable storage for datasets of any size, enabling efficient handling of large-scale data. Collaboration is simplified through shared environments and version control, and pay-as-you-go pricing avoids large upfront costs while allowing experimentation at scale.</a:t>
            </a:r>
            <a:endParaRPr lang="en-IN" dirty="0"/>
          </a:p>
        </p:txBody>
      </p:sp>
      <p:pic>
        <p:nvPicPr>
          <p:cNvPr id="5" name="Graphic 4">
            <a:extLst>
              <a:ext uri="{FF2B5EF4-FFF2-40B4-BE49-F238E27FC236}">
                <a16:creationId xmlns:a16="http://schemas.microsoft.com/office/drawing/2014/main" id="{276FA701-AFBA-4F7E-5733-7D620A4A06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47616" y="1403604"/>
            <a:ext cx="7034784" cy="4396740"/>
          </a:xfrm>
          <a:prstGeom prst="rect">
            <a:avLst/>
          </a:prstGeom>
        </p:spPr>
      </p:pic>
      <p:sp>
        <p:nvSpPr>
          <p:cNvPr id="6" name="TextBox 5">
            <a:extLst>
              <a:ext uri="{FF2B5EF4-FFF2-40B4-BE49-F238E27FC236}">
                <a16:creationId xmlns:a16="http://schemas.microsoft.com/office/drawing/2014/main" id="{C1D6276C-8FDF-D9D5-7F84-CC00606BCA62}"/>
              </a:ext>
            </a:extLst>
          </p:cNvPr>
          <p:cNvSpPr txBox="1"/>
          <p:nvPr/>
        </p:nvSpPr>
        <p:spPr>
          <a:xfrm>
            <a:off x="4725796" y="5659457"/>
            <a:ext cx="5742052" cy="553998"/>
          </a:xfrm>
          <a:prstGeom prst="rect">
            <a:avLst/>
          </a:prstGeom>
          <a:noFill/>
        </p:spPr>
        <p:txBody>
          <a:bodyPr wrap="square" rtlCol="0">
            <a:spAutoFit/>
          </a:bodyPr>
          <a:lstStyle/>
          <a:p>
            <a:pPr lvl="0" defTabSz="914400" eaLnBrk="0" fontAlgn="base" hangingPunct="0">
              <a:spcBef>
                <a:spcPct val="0"/>
              </a:spcBef>
              <a:spcAft>
                <a:spcPct val="0"/>
              </a:spcAft>
            </a:pPr>
            <a:r>
              <a:rPr lang="en-IN" sz="1000" dirty="0"/>
              <a:t>Image by:</a:t>
            </a:r>
            <a:br>
              <a:rPr lang="en-IN" sz="1000" dirty="0"/>
            </a:br>
            <a:r>
              <a:rPr lang="en-US" altLang="en-US" sz="1000" dirty="0">
                <a:latin typeface="Circular"/>
              </a:rPr>
              <a:t>https://cloud.google.com/architecture/ml-on-gcp-best-practices</a:t>
            </a:r>
            <a:br>
              <a:rPr lang="en-IN" sz="1000" dirty="0"/>
            </a:br>
            <a:r>
              <a:rPr lang="en-IN" sz="1000" dirty="0"/>
              <a:t>-https://cloud.google.com/static/architecture/images/</a:t>
            </a:r>
            <a:r>
              <a:rPr lang="en-IN" sz="1000" dirty="0" err="1"/>
              <a:t>vai.svg</a:t>
            </a:r>
            <a:endParaRPr lang="en-IN" sz="1000" dirty="0"/>
          </a:p>
        </p:txBody>
      </p:sp>
      <p:sp>
        <p:nvSpPr>
          <p:cNvPr id="8" name="Slide Number Placeholder 3">
            <a:extLst>
              <a:ext uri="{FF2B5EF4-FFF2-40B4-BE49-F238E27FC236}">
                <a16:creationId xmlns:a16="http://schemas.microsoft.com/office/drawing/2014/main" id="{2B448A70-DABA-0CF9-F6D2-7D1BF8222811}"/>
              </a:ext>
            </a:extLst>
          </p:cNvPr>
          <p:cNvSpPr>
            <a:spLocks noGrp="1"/>
          </p:cNvSpPr>
          <p:nvPr>
            <p:ph type="sldNum" sz="quarter" idx="12"/>
          </p:nvPr>
        </p:nvSpPr>
        <p:spPr>
          <a:xfrm>
            <a:off x="11311128" y="6272784"/>
            <a:ext cx="640080" cy="365125"/>
          </a:xfrm>
        </p:spPr>
        <p:txBody>
          <a:bodyPr/>
          <a:lstStyle/>
          <a:p>
            <a:fld id="{010F45DF-C8ED-4FC3-87E0-8FAA2D396BB2}" type="slidenum">
              <a:rPr lang="en-IN" smtClean="0"/>
              <a:t>6</a:t>
            </a:fld>
            <a:endParaRPr lang="en-IN" dirty="0"/>
          </a:p>
        </p:txBody>
      </p:sp>
    </p:spTree>
    <p:extLst>
      <p:ext uri="{BB962C8B-B14F-4D97-AF65-F5344CB8AC3E}">
        <p14:creationId xmlns:p14="http://schemas.microsoft.com/office/powerpoint/2010/main" val="3877437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DD5FE-8022-3C1D-1CAF-144BE62CA997}"/>
              </a:ext>
            </a:extLst>
          </p:cNvPr>
          <p:cNvSpPr>
            <a:spLocks noGrp="1"/>
          </p:cNvSpPr>
          <p:nvPr>
            <p:ph type="title"/>
          </p:nvPr>
        </p:nvSpPr>
        <p:spPr>
          <a:xfrm>
            <a:off x="6281928" y="-152950"/>
            <a:ext cx="5910072" cy="1609344"/>
          </a:xfrm>
        </p:spPr>
        <p:txBody>
          <a:bodyPr>
            <a:normAutofit/>
          </a:bodyPr>
          <a:lstStyle/>
          <a:p>
            <a:r>
              <a:rPr lang="en-IN" sz="4400" dirty="0"/>
              <a:t>Cloud vs On-Prem Training</a:t>
            </a:r>
          </a:p>
        </p:txBody>
      </p:sp>
      <p:pic>
        <p:nvPicPr>
          <p:cNvPr id="6" name="Content Placeholder 5">
            <a:extLst>
              <a:ext uri="{FF2B5EF4-FFF2-40B4-BE49-F238E27FC236}">
                <a16:creationId xmlns:a16="http://schemas.microsoft.com/office/drawing/2014/main" id="{081186B8-4AB4-C5A3-342B-2574832D4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1" y="1309694"/>
            <a:ext cx="5910072" cy="4421809"/>
          </a:xfrm>
        </p:spPr>
      </p:pic>
      <p:sp>
        <p:nvSpPr>
          <p:cNvPr id="4" name="Slide Number Placeholder 3">
            <a:extLst>
              <a:ext uri="{FF2B5EF4-FFF2-40B4-BE49-F238E27FC236}">
                <a16:creationId xmlns:a16="http://schemas.microsoft.com/office/drawing/2014/main" id="{2822F4AA-3ED4-5E2E-5CD1-D5DAAB0E2093}"/>
              </a:ext>
            </a:extLst>
          </p:cNvPr>
          <p:cNvSpPr>
            <a:spLocks noGrp="1"/>
          </p:cNvSpPr>
          <p:nvPr>
            <p:ph type="sldNum" sz="quarter" idx="12"/>
          </p:nvPr>
        </p:nvSpPr>
        <p:spPr>
          <a:xfrm>
            <a:off x="11311128" y="6272784"/>
            <a:ext cx="640080" cy="365125"/>
          </a:xfrm>
        </p:spPr>
        <p:txBody>
          <a:bodyPr/>
          <a:lstStyle/>
          <a:p>
            <a:fld id="{010F45DF-C8ED-4FC3-87E0-8FAA2D396BB2}" type="slidenum">
              <a:rPr lang="en-IN" smtClean="0"/>
              <a:t>7</a:t>
            </a:fld>
            <a:endParaRPr lang="en-IN" dirty="0"/>
          </a:p>
        </p:txBody>
      </p:sp>
      <p:graphicFrame>
        <p:nvGraphicFramePr>
          <p:cNvPr id="10" name="Table 9">
            <a:extLst>
              <a:ext uri="{FF2B5EF4-FFF2-40B4-BE49-F238E27FC236}">
                <a16:creationId xmlns:a16="http://schemas.microsoft.com/office/drawing/2014/main" id="{8E97FEDC-AF57-3EE7-E17E-72EE2DD60AD6}"/>
              </a:ext>
            </a:extLst>
          </p:cNvPr>
          <p:cNvGraphicFramePr>
            <a:graphicFrameLocks noGrp="1"/>
          </p:cNvGraphicFramePr>
          <p:nvPr>
            <p:extLst>
              <p:ext uri="{D42A27DB-BD31-4B8C-83A1-F6EECF244321}">
                <p14:modId xmlns:p14="http://schemas.microsoft.com/office/powerpoint/2010/main" val="4138288281"/>
              </p:ext>
            </p:extLst>
          </p:nvPr>
        </p:nvGraphicFramePr>
        <p:xfrm>
          <a:off x="92965" y="61118"/>
          <a:ext cx="6096000" cy="6751320"/>
        </p:xfrm>
        <a:graphic>
          <a:graphicData uri="http://schemas.openxmlformats.org/drawingml/2006/table">
            <a:tbl>
              <a:tblPr firstRow="1" bandRow="1">
                <a:tableStyleId>{5C22544A-7EE6-4342-B048-85BDC9FD1C3A}</a:tableStyleId>
              </a:tblPr>
              <a:tblGrid>
                <a:gridCol w="1233081">
                  <a:extLst>
                    <a:ext uri="{9D8B030D-6E8A-4147-A177-3AD203B41FA5}">
                      <a16:colId xmlns:a16="http://schemas.microsoft.com/office/drawing/2014/main" val="3379604108"/>
                    </a:ext>
                  </a:extLst>
                </a:gridCol>
                <a:gridCol w="2357779">
                  <a:extLst>
                    <a:ext uri="{9D8B030D-6E8A-4147-A177-3AD203B41FA5}">
                      <a16:colId xmlns:a16="http://schemas.microsoft.com/office/drawing/2014/main" val="1397080204"/>
                    </a:ext>
                  </a:extLst>
                </a:gridCol>
                <a:gridCol w="2505140">
                  <a:extLst>
                    <a:ext uri="{9D8B030D-6E8A-4147-A177-3AD203B41FA5}">
                      <a16:colId xmlns:a16="http://schemas.microsoft.com/office/drawing/2014/main" val="319832887"/>
                    </a:ext>
                  </a:extLst>
                </a:gridCol>
              </a:tblGrid>
              <a:tr h="381953">
                <a:tc>
                  <a:txBody>
                    <a:bodyPr/>
                    <a:lstStyle/>
                    <a:p>
                      <a:pPr fontAlgn="t">
                        <a:buNone/>
                      </a:pPr>
                      <a:r>
                        <a:rPr lang="en-IN" sz="1100">
                          <a:effectLst/>
                        </a:rPr>
                        <a:t>Aspect</a:t>
                      </a:r>
                    </a:p>
                  </a:txBody>
                  <a:tcPr marL="114300" marR="114300" marT="114300" marB="114300"/>
                </a:tc>
                <a:tc>
                  <a:txBody>
                    <a:bodyPr/>
                    <a:lstStyle/>
                    <a:p>
                      <a:pPr fontAlgn="t">
                        <a:buNone/>
                      </a:pPr>
                      <a:r>
                        <a:rPr lang="en-IN" sz="1100" dirty="0">
                          <a:effectLst/>
                        </a:rPr>
                        <a:t>On-Premise</a:t>
                      </a:r>
                    </a:p>
                  </a:txBody>
                  <a:tcPr marL="114300" marR="114300" marT="114300" marB="114300"/>
                </a:tc>
                <a:tc>
                  <a:txBody>
                    <a:bodyPr/>
                    <a:lstStyle/>
                    <a:p>
                      <a:pPr fontAlgn="t">
                        <a:buNone/>
                      </a:pPr>
                      <a:r>
                        <a:rPr lang="en-IN" sz="1100" dirty="0">
                          <a:effectLst/>
                        </a:rPr>
                        <a:t>Cloud</a:t>
                      </a:r>
                    </a:p>
                  </a:txBody>
                  <a:tcPr marL="114300" marR="114300" marT="114300" marB="114300"/>
                </a:tc>
                <a:extLst>
                  <a:ext uri="{0D108BD9-81ED-4DB2-BD59-A6C34878D82A}">
                    <a16:rowId xmlns:a16="http://schemas.microsoft.com/office/drawing/2014/main" val="2893809812"/>
                  </a:ext>
                </a:extLst>
              </a:tr>
              <a:tr h="706295">
                <a:tc>
                  <a:txBody>
                    <a:bodyPr/>
                    <a:lstStyle/>
                    <a:p>
                      <a:pPr fontAlgn="t">
                        <a:buNone/>
                      </a:pPr>
                      <a:r>
                        <a:rPr lang="en-IN" sz="1100" dirty="0">
                          <a:effectLst/>
                        </a:rPr>
                        <a:t>Initial Setup Costs</a:t>
                      </a:r>
                    </a:p>
                  </a:txBody>
                  <a:tcPr marL="114300" marR="114300" marT="114300" marB="114300"/>
                </a:tc>
                <a:tc>
                  <a:txBody>
                    <a:bodyPr/>
                    <a:lstStyle/>
                    <a:p>
                      <a:pPr fontAlgn="t">
                        <a:buNone/>
                      </a:pPr>
                      <a:r>
                        <a:rPr lang="en-US" sz="1100">
                          <a:effectLst/>
                        </a:rPr>
                        <a:t>High capital expenditure (hardware, software licenses, data center setup, cooling, power).</a:t>
                      </a:r>
                    </a:p>
                  </a:txBody>
                  <a:tcPr marL="114300" marR="114300" marT="114300" marB="114300"/>
                </a:tc>
                <a:tc>
                  <a:txBody>
                    <a:bodyPr/>
                    <a:lstStyle/>
                    <a:p>
                      <a:pPr fontAlgn="t">
                        <a:buNone/>
                      </a:pPr>
                      <a:r>
                        <a:rPr lang="en-US" sz="1100" dirty="0">
                          <a:effectLst/>
                        </a:rPr>
                        <a:t>Minimal upfront costs. Pay-as-you-go model reduces initial expenditure. No physical infrastructure needed.</a:t>
                      </a:r>
                    </a:p>
                  </a:txBody>
                  <a:tcPr marL="114300" marR="114300" marT="114300" marB="114300"/>
                </a:tc>
                <a:extLst>
                  <a:ext uri="{0D108BD9-81ED-4DB2-BD59-A6C34878D82A}">
                    <a16:rowId xmlns:a16="http://schemas.microsoft.com/office/drawing/2014/main" val="2397308791"/>
                  </a:ext>
                </a:extLst>
              </a:tr>
              <a:tr h="866738">
                <a:tc>
                  <a:txBody>
                    <a:bodyPr/>
                    <a:lstStyle/>
                    <a:p>
                      <a:pPr fontAlgn="t">
                        <a:buNone/>
                      </a:pPr>
                      <a:r>
                        <a:rPr lang="en-IN" sz="1100">
                          <a:effectLst/>
                        </a:rPr>
                        <a:t>Integration Costs</a:t>
                      </a:r>
                    </a:p>
                  </a:txBody>
                  <a:tcPr marL="114300" marR="114300" marT="114300" marB="114300"/>
                </a:tc>
                <a:tc>
                  <a:txBody>
                    <a:bodyPr/>
                    <a:lstStyle/>
                    <a:p>
                      <a:pPr fontAlgn="t">
                        <a:buNone/>
                      </a:pPr>
                      <a:r>
                        <a:rPr lang="en-US" sz="1100">
                          <a:effectLst/>
                        </a:rPr>
                        <a:t>High integration costs due to extra setup, infrastructure, and potentially custom development required.</a:t>
                      </a:r>
                    </a:p>
                  </a:txBody>
                  <a:tcPr marL="114300" marR="114300" marT="114300" marB="114300"/>
                </a:tc>
                <a:tc>
                  <a:txBody>
                    <a:bodyPr/>
                    <a:lstStyle/>
                    <a:p>
                      <a:pPr fontAlgn="t">
                        <a:buNone/>
                      </a:pPr>
                      <a:r>
                        <a:rPr lang="en-US" sz="1100">
                          <a:effectLst/>
                        </a:rPr>
                        <a:t>Low integration costs, as cloud services offer easy connections via ready-made API integrations.</a:t>
                      </a:r>
                    </a:p>
                  </a:txBody>
                  <a:tcPr marL="114300" marR="114300" marT="114300" marB="114300"/>
                </a:tc>
                <a:extLst>
                  <a:ext uri="{0D108BD9-81ED-4DB2-BD59-A6C34878D82A}">
                    <a16:rowId xmlns:a16="http://schemas.microsoft.com/office/drawing/2014/main" val="2957517328"/>
                  </a:ext>
                </a:extLst>
              </a:tr>
              <a:tr h="705143">
                <a:tc>
                  <a:txBody>
                    <a:bodyPr/>
                    <a:lstStyle/>
                    <a:p>
                      <a:pPr fontAlgn="t">
                        <a:buNone/>
                      </a:pPr>
                      <a:r>
                        <a:rPr lang="en-IN" sz="1100">
                          <a:effectLst/>
                        </a:rPr>
                        <a:t>Maintenance Costs</a:t>
                      </a:r>
                    </a:p>
                  </a:txBody>
                  <a:tcPr marL="114300" marR="114300" marT="114300" marB="114300"/>
                </a:tc>
                <a:tc>
                  <a:txBody>
                    <a:bodyPr/>
                    <a:lstStyle/>
                    <a:p>
                      <a:pPr fontAlgn="t">
                        <a:buNone/>
                      </a:pPr>
                      <a:r>
                        <a:rPr lang="en-US" sz="1100">
                          <a:effectLst/>
                        </a:rPr>
                        <a:t>Continuous hardware upkeep, repairs, upgrades, and physical space maintenance.</a:t>
                      </a:r>
                    </a:p>
                  </a:txBody>
                  <a:tcPr marL="114300" marR="114300" marT="114300" marB="114300"/>
                </a:tc>
                <a:tc>
                  <a:txBody>
                    <a:bodyPr/>
                    <a:lstStyle/>
                    <a:p>
                      <a:pPr fontAlgn="t">
                        <a:buNone/>
                      </a:pPr>
                      <a:r>
                        <a:rPr lang="en-US" sz="1100" dirty="0">
                          <a:effectLst/>
                        </a:rPr>
                        <a:t>Managed by provider; maintenance, updates, and patches are included in the service fee.</a:t>
                      </a:r>
                    </a:p>
                  </a:txBody>
                  <a:tcPr marL="114300" marR="114300" marT="114300" marB="114300"/>
                </a:tc>
                <a:extLst>
                  <a:ext uri="{0D108BD9-81ED-4DB2-BD59-A6C34878D82A}">
                    <a16:rowId xmlns:a16="http://schemas.microsoft.com/office/drawing/2014/main" val="1194103322"/>
                  </a:ext>
                </a:extLst>
              </a:tr>
              <a:tr h="706295">
                <a:tc>
                  <a:txBody>
                    <a:bodyPr/>
                    <a:lstStyle/>
                    <a:p>
                      <a:pPr fontAlgn="t">
                        <a:buNone/>
                      </a:pPr>
                      <a:r>
                        <a:rPr lang="en-IN" sz="1100">
                          <a:effectLst/>
                        </a:rPr>
                        <a:t>Software Licensing Costs</a:t>
                      </a:r>
                    </a:p>
                  </a:txBody>
                  <a:tcPr marL="114300" marR="114300" marT="114300" marB="114300"/>
                </a:tc>
                <a:tc>
                  <a:txBody>
                    <a:bodyPr/>
                    <a:lstStyle/>
                    <a:p>
                      <a:pPr fontAlgn="t">
                        <a:buNone/>
                      </a:pPr>
                      <a:r>
                        <a:rPr lang="en-US" sz="1100">
                          <a:effectLst/>
                        </a:rPr>
                        <a:t>Purchase of perpetual licenses or annual subscriptions. Additional costs for updates/upgrades.</a:t>
                      </a:r>
                    </a:p>
                  </a:txBody>
                  <a:tcPr marL="114300" marR="114300" marT="114300" marB="114300"/>
                </a:tc>
                <a:tc>
                  <a:txBody>
                    <a:bodyPr/>
                    <a:lstStyle/>
                    <a:p>
                      <a:pPr fontAlgn="t">
                        <a:buNone/>
                      </a:pPr>
                      <a:r>
                        <a:rPr lang="en-US" sz="1100" dirty="0">
                          <a:effectLst/>
                        </a:rPr>
                        <a:t>Subscription-based or usage-based, often included in the service package. No extra upgrade costs.</a:t>
                      </a:r>
                    </a:p>
                  </a:txBody>
                  <a:tcPr marL="114300" marR="114300" marT="114300" marB="114300"/>
                </a:tc>
                <a:extLst>
                  <a:ext uri="{0D108BD9-81ED-4DB2-BD59-A6C34878D82A}">
                    <a16:rowId xmlns:a16="http://schemas.microsoft.com/office/drawing/2014/main" val="4179919630"/>
                  </a:ext>
                </a:extLst>
              </a:tr>
              <a:tr h="705143">
                <a:tc>
                  <a:txBody>
                    <a:bodyPr/>
                    <a:lstStyle/>
                    <a:p>
                      <a:pPr fontAlgn="t">
                        <a:buNone/>
                      </a:pPr>
                      <a:r>
                        <a:rPr lang="en-IN" sz="1100">
                          <a:effectLst/>
                        </a:rPr>
                        <a:t>Scalability Costs</a:t>
                      </a:r>
                    </a:p>
                  </a:txBody>
                  <a:tcPr marL="114300" marR="114300" marT="114300" marB="114300"/>
                </a:tc>
                <a:tc>
                  <a:txBody>
                    <a:bodyPr/>
                    <a:lstStyle/>
                    <a:p>
                      <a:pPr fontAlgn="t">
                        <a:buNone/>
                      </a:pPr>
                      <a:r>
                        <a:rPr lang="en-US" sz="1100">
                          <a:effectLst/>
                        </a:rPr>
                        <a:t>Costs for purchasing additional hardware and infrastructure for scaling.</a:t>
                      </a:r>
                    </a:p>
                  </a:txBody>
                  <a:tcPr marL="114300" marR="114300" marT="114300" marB="114300"/>
                </a:tc>
                <a:tc>
                  <a:txBody>
                    <a:bodyPr/>
                    <a:lstStyle/>
                    <a:p>
                      <a:pPr fontAlgn="t">
                        <a:buNone/>
                      </a:pPr>
                      <a:r>
                        <a:rPr lang="en-US" sz="1100">
                          <a:effectLst/>
                        </a:rPr>
                        <a:t>Instant scalability; pay only for what you use.</a:t>
                      </a:r>
                    </a:p>
                  </a:txBody>
                  <a:tcPr marL="114300" marR="114300" marT="114300" marB="114300"/>
                </a:tc>
                <a:extLst>
                  <a:ext uri="{0D108BD9-81ED-4DB2-BD59-A6C34878D82A}">
                    <a16:rowId xmlns:a16="http://schemas.microsoft.com/office/drawing/2014/main" val="1758294295"/>
                  </a:ext>
                </a:extLst>
              </a:tr>
              <a:tr h="705143">
                <a:tc>
                  <a:txBody>
                    <a:bodyPr/>
                    <a:lstStyle/>
                    <a:p>
                      <a:pPr fontAlgn="t">
                        <a:buNone/>
                      </a:pPr>
                      <a:r>
                        <a:rPr lang="en-IN" sz="1100">
                          <a:effectLst/>
                        </a:rPr>
                        <a:t>Security &amp; Compliance Costs</a:t>
                      </a:r>
                    </a:p>
                  </a:txBody>
                  <a:tcPr marL="114300" marR="114300" marT="114300" marB="114300"/>
                </a:tc>
                <a:tc>
                  <a:txBody>
                    <a:bodyPr/>
                    <a:lstStyle/>
                    <a:p>
                      <a:pPr fontAlgn="t">
                        <a:buNone/>
                      </a:pPr>
                      <a:r>
                        <a:rPr lang="en-US" sz="1100">
                          <a:effectLst/>
                        </a:rPr>
                        <a:t>Costs for physical security, compliance efforts, and regular security audits.</a:t>
                      </a:r>
                    </a:p>
                  </a:txBody>
                  <a:tcPr marL="114300" marR="114300" marT="114300" marB="114300"/>
                </a:tc>
                <a:tc>
                  <a:txBody>
                    <a:bodyPr/>
                    <a:lstStyle/>
                    <a:p>
                      <a:pPr fontAlgn="t">
                        <a:buNone/>
                      </a:pPr>
                      <a:r>
                        <a:rPr lang="en-US" sz="1100">
                          <a:effectLst/>
                        </a:rPr>
                        <a:t>Managed by a provider, including security tools and compliance certifications, plus regular audits.</a:t>
                      </a:r>
                    </a:p>
                  </a:txBody>
                  <a:tcPr marL="114300" marR="114300" marT="114300" marB="114300"/>
                </a:tc>
                <a:extLst>
                  <a:ext uri="{0D108BD9-81ED-4DB2-BD59-A6C34878D82A}">
                    <a16:rowId xmlns:a16="http://schemas.microsoft.com/office/drawing/2014/main" val="601515894"/>
                  </a:ext>
                </a:extLst>
              </a:tr>
              <a:tr h="705143">
                <a:tc>
                  <a:txBody>
                    <a:bodyPr/>
                    <a:lstStyle/>
                    <a:p>
                      <a:pPr fontAlgn="t">
                        <a:buNone/>
                      </a:pPr>
                      <a:r>
                        <a:rPr lang="en-IN" sz="1100">
                          <a:effectLst/>
                        </a:rPr>
                        <a:t>Long-Term Costs</a:t>
                      </a:r>
                    </a:p>
                  </a:txBody>
                  <a:tcPr marL="114300" marR="114300" marT="114300" marB="114300"/>
                </a:tc>
                <a:tc>
                  <a:txBody>
                    <a:bodyPr/>
                    <a:lstStyle/>
                    <a:p>
                      <a:pPr fontAlgn="t">
                        <a:buNone/>
                      </a:pPr>
                      <a:r>
                        <a:rPr lang="en-US" sz="1100">
                          <a:effectLst/>
                        </a:rPr>
                        <a:t>Cumulative costs for power, cooling, IT staffing, and regular upgrades.</a:t>
                      </a:r>
                    </a:p>
                  </a:txBody>
                  <a:tcPr marL="114300" marR="114300" marT="114300" marB="114300"/>
                </a:tc>
                <a:tc>
                  <a:txBody>
                    <a:bodyPr/>
                    <a:lstStyle/>
                    <a:p>
                      <a:pPr fontAlgn="t">
                        <a:buNone/>
                      </a:pPr>
                      <a:r>
                        <a:rPr lang="en-US" sz="1100">
                          <a:effectLst/>
                        </a:rPr>
                        <a:t>Usage-based costs are generally lower due to reduced management overhead.</a:t>
                      </a:r>
                    </a:p>
                  </a:txBody>
                  <a:tcPr marL="114300" marR="114300" marT="114300" marB="114300"/>
                </a:tc>
                <a:extLst>
                  <a:ext uri="{0D108BD9-81ED-4DB2-BD59-A6C34878D82A}">
                    <a16:rowId xmlns:a16="http://schemas.microsoft.com/office/drawing/2014/main" val="3052972615"/>
                  </a:ext>
                </a:extLst>
              </a:tr>
              <a:tr h="706295">
                <a:tc>
                  <a:txBody>
                    <a:bodyPr/>
                    <a:lstStyle/>
                    <a:p>
                      <a:pPr fontAlgn="t">
                        <a:buNone/>
                      </a:pPr>
                      <a:r>
                        <a:rPr lang="en-IN" sz="1100" dirty="0">
                          <a:effectLst/>
                        </a:rPr>
                        <a:t>Hidden Costs</a:t>
                      </a:r>
                    </a:p>
                  </a:txBody>
                  <a:tcPr marL="114300" marR="114300" marT="114300" marB="114300"/>
                </a:tc>
                <a:tc>
                  <a:txBody>
                    <a:bodyPr/>
                    <a:lstStyle/>
                    <a:p>
                      <a:pPr fontAlgn="t">
                        <a:buNone/>
                      </a:pPr>
                      <a:r>
                        <a:rPr lang="en-US" sz="1100" dirty="0">
                          <a:effectLst/>
                        </a:rPr>
                        <a:t>Infrastructure setup, physical security, disaster recovery, and IT staff management.</a:t>
                      </a:r>
                    </a:p>
                  </a:txBody>
                  <a:tcPr marL="114300" marR="114300" marT="114300" marB="114300"/>
                </a:tc>
                <a:tc>
                  <a:txBody>
                    <a:bodyPr/>
                    <a:lstStyle/>
                    <a:p>
                      <a:pPr fontAlgn="t">
                        <a:buNone/>
                      </a:pPr>
                      <a:r>
                        <a:rPr lang="en-US" sz="1100" dirty="0">
                          <a:effectLst/>
                        </a:rPr>
                        <a:t>Data transfer costs, premium features, costs from over-provisioned resources.</a:t>
                      </a:r>
                    </a:p>
                  </a:txBody>
                  <a:tcPr marL="114300" marR="114300" marT="114300" marB="114300"/>
                </a:tc>
                <a:extLst>
                  <a:ext uri="{0D108BD9-81ED-4DB2-BD59-A6C34878D82A}">
                    <a16:rowId xmlns:a16="http://schemas.microsoft.com/office/drawing/2014/main" val="1854564010"/>
                  </a:ext>
                </a:extLst>
              </a:tr>
            </a:tbl>
          </a:graphicData>
        </a:graphic>
      </p:graphicFrame>
      <p:sp>
        <p:nvSpPr>
          <p:cNvPr id="11" name="TextBox 10">
            <a:extLst>
              <a:ext uri="{FF2B5EF4-FFF2-40B4-BE49-F238E27FC236}">
                <a16:creationId xmlns:a16="http://schemas.microsoft.com/office/drawing/2014/main" id="{FDAE2B82-12AA-8166-B8B3-23B30E29A9C4}"/>
              </a:ext>
            </a:extLst>
          </p:cNvPr>
          <p:cNvSpPr txBox="1"/>
          <p:nvPr/>
        </p:nvSpPr>
        <p:spPr>
          <a:xfrm>
            <a:off x="6226493" y="5638192"/>
            <a:ext cx="5742052" cy="707886"/>
          </a:xfrm>
          <a:prstGeom prst="rect">
            <a:avLst/>
          </a:prstGeom>
          <a:noFill/>
        </p:spPr>
        <p:txBody>
          <a:bodyPr wrap="square" rtlCol="0">
            <a:spAutoFit/>
          </a:bodyPr>
          <a:lstStyle/>
          <a:p>
            <a:pPr lvl="0" defTabSz="914400" eaLnBrk="0" fontAlgn="base" hangingPunct="0">
              <a:spcBef>
                <a:spcPct val="0"/>
              </a:spcBef>
              <a:spcAft>
                <a:spcPct val="0"/>
              </a:spcAft>
            </a:pPr>
            <a:r>
              <a:rPr lang="en-IN" sz="1000" dirty="0"/>
              <a:t>Image by:</a:t>
            </a:r>
            <a:br>
              <a:rPr lang="en-IN" sz="1000" dirty="0"/>
            </a:br>
            <a:r>
              <a:rPr lang="en-US" altLang="en-US" sz="1000" dirty="0">
                <a:latin typeface="Circular"/>
              </a:rPr>
              <a:t>https://www.bacancytechnology.com/blog/on-premise-vs-cloud</a:t>
            </a:r>
            <a:br>
              <a:rPr lang="en-IN" sz="1000" dirty="0"/>
            </a:br>
            <a:r>
              <a:rPr lang="en-IN" sz="1000" dirty="0"/>
              <a:t>-https://assets.bacancytechnology.com/blog/</a:t>
            </a:r>
            <a:r>
              <a:rPr lang="en-IN" sz="1000" dirty="0" err="1"/>
              <a:t>wp</a:t>
            </a:r>
            <a:r>
              <a:rPr lang="en-IN" sz="1000" dirty="0"/>
              <a:t>-content/uploads/2024/09/13091146/Cost-Structure.jpg</a:t>
            </a:r>
          </a:p>
        </p:txBody>
      </p:sp>
    </p:spTree>
    <p:extLst>
      <p:ext uri="{BB962C8B-B14F-4D97-AF65-F5344CB8AC3E}">
        <p14:creationId xmlns:p14="http://schemas.microsoft.com/office/powerpoint/2010/main" val="1289180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4C757-7951-F46D-3D72-C30B676C588D}"/>
              </a:ext>
            </a:extLst>
          </p:cNvPr>
          <p:cNvSpPr>
            <a:spLocks noGrp="1"/>
          </p:cNvSpPr>
          <p:nvPr>
            <p:ph type="title"/>
          </p:nvPr>
        </p:nvSpPr>
        <p:spPr>
          <a:xfrm>
            <a:off x="94488" y="0"/>
            <a:ext cx="10058400" cy="1609344"/>
          </a:xfrm>
        </p:spPr>
        <p:txBody>
          <a:bodyPr/>
          <a:lstStyle/>
          <a:p>
            <a:r>
              <a:rPr lang="en-IN" dirty="0"/>
              <a:t>Cloud Services Landscape</a:t>
            </a:r>
          </a:p>
        </p:txBody>
      </p:sp>
      <p:sp>
        <p:nvSpPr>
          <p:cNvPr id="3" name="Content Placeholder 2">
            <a:extLst>
              <a:ext uri="{FF2B5EF4-FFF2-40B4-BE49-F238E27FC236}">
                <a16:creationId xmlns:a16="http://schemas.microsoft.com/office/drawing/2014/main" id="{3CD32416-67BE-C63C-B31A-05C79466E051}"/>
              </a:ext>
            </a:extLst>
          </p:cNvPr>
          <p:cNvSpPr>
            <a:spLocks noGrp="1"/>
          </p:cNvSpPr>
          <p:nvPr>
            <p:ph idx="1"/>
          </p:nvPr>
        </p:nvSpPr>
        <p:spPr>
          <a:xfrm>
            <a:off x="94488" y="1196848"/>
            <a:ext cx="10583672" cy="4050792"/>
          </a:xfrm>
        </p:spPr>
        <p:txBody>
          <a:bodyPr/>
          <a:lstStyle/>
          <a:p>
            <a:r>
              <a:rPr lang="en-US" dirty="0"/>
              <a:t>Popular cloud platforms provide a range of services to support machine learning workflows:</a:t>
            </a:r>
            <a:endParaRPr lang="en-IN" dirty="0"/>
          </a:p>
        </p:txBody>
      </p:sp>
      <p:sp>
        <p:nvSpPr>
          <p:cNvPr id="4" name="Slide Number Placeholder 3">
            <a:extLst>
              <a:ext uri="{FF2B5EF4-FFF2-40B4-BE49-F238E27FC236}">
                <a16:creationId xmlns:a16="http://schemas.microsoft.com/office/drawing/2014/main" id="{A83E5650-8946-52CE-391E-5733B86DCC18}"/>
              </a:ext>
            </a:extLst>
          </p:cNvPr>
          <p:cNvSpPr>
            <a:spLocks noGrp="1"/>
          </p:cNvSpPr>
          <p:nvPr>
            <p:ph type="sldNum" sz="quarter" idx="12"/>
          </p:nvPr>
        </p:nvSpPr>
        <p:spPr>
          <a:xfrm>
            <a:off x="11311128" y="6272784"/>
            <a:ext cx="640080" cy="365125"/>
          </a:xfrm>
        </p:spPr>
        <p:txBody>
          <a:bodyPr/>
          <a:lstStyle/>
          <a:p>
            <a:fld id="{010F45DF-C8ED-4FC3-87E0-8FAA2D396BB2}" type="slidenum">
              <a:rPr lang="en-IN" smtClean="0"/>
              <a:t>8</a:t>
            </a:fld>
            <a:endParaRPr lang="en-IN" dirty="0"/>
          </a:p>
        </p:txBody>
      </p:sp>
      <p:pic>
        <p:nvPicPr>
          <p:cNvPr id="8" name="Picture 7">
            <a:extLst>
              <a:ext uri="{FF2B5EF4-FFF2-40B4-BE49-F238E27FC236}">
                <a16:creationId xmlns:a16="http://schemas.microsoft.com/office/drawing/2014/main" id="{2B81279A-DBD3-7ACD-878F-8052DC5211AE}"/>
              </a:ext>
            </a:extLst>
          </p:cNvPr>
          <p:cNvPicPr>
            <a:picLocks noChangeAspect="1"/>
          </p:cNvPicPr>
          <p:nvPr/>
        </p:nvPicPr>
        <p:blipFill>
          <a:blip r:embed="rId2">
            <a:extLst>
              <a:ext uri="{28A0092B-C50C-407E-A947-70E740481C1C}">
                <a14:useLocalDpi xmlns:a14="http://schemas.microsoft.com/office/drawing/2010/main" val="0"/>
              </a:ext>
            </a:extLst>
          </a:blip>
          <a:srcRect l="2015" t="4492" r="1913"/>
          <a:stretch>
            <a:fillRect/>
          </a:stretch>
        </p:blipFill>
        <p:spPr>
          <a:xfrm>
            <a:off x="362204" y="1910079"/>
            <a:ext cx="9522968" cy="4636389"/>
          </a:xfrm>
          <a:prstGeom prst="rect">
            <a:avLst/>
          </a:prstGeom>
        </p:spPr>
      </p:pic>
      <p:sp>
        <p:nvSpPr>
          <p:cNvPr id="11" name="TextBox 10">
            <a:extLst>
              <a:ext uri="{FF2B5EF4-FFF2-40B4-BE49-F238E27FC236}">
                <a16:creationId xmlns:a16="http://schemas.microsoft.com/office/drawing/2014/main" id="{6B455DFB-6AEB-30A5-5664-3B7D497C05BC}"/>
              </a:ext>
            </a:extLst>
          </p:cNvPr>
          <p:cNvSpPr txBox="1"/>
          <p:nvPr/>
        </p:nvSpPr>
        <p:spPr>
          <a:xfrm>
            <a:off x="9845167" y="4362465"/>
            <a:ext cx="1665986" cy="2092881"/>
          </a:xfrm>
          <a:prstGeom prst="rect">
            <a:avLst/>
          </a:prstGeom>
          <a:noFill/>
        </p:spPr>
        <p:txBody>
          <a:bodyPr wrap="square" rtlCol="0">
            <a:spAutoFit/>
          </a:bodyPr>
          <a:lstStyle/>
          <a:p>
            <a:pPr lvl="0" defTabSz="914400" eaLnBrk="0" fontAlgn="base" hangingPunct="0">
              <a:spcBef>
                <a:spcPct val="0"/>
              </a:spcBef>
              <a:spcAft>
                <a:spcPct val="0"/>
              </a:spcAft>
            </a:pPr>
            <a:r>
              <a:rPr lang="en-IN" sz="1000" dirty="0"/>
              <a:t>Image by:</a:t>
            </a:r>
            <a:br>
              <a:rPr lang="en-IN" sz="1000" dirty="0"/>
            </a:br>
            <a:r>
              <a:rPr lang="en-US" altLang="en-US" sz="1000" dirty="0">
                <a:latin typeface="Circular"/>
                <a:hlinkClick r:id="rId3"/>
              </a:rPr>
              <a:t>https://www.marketsandmarkets.com/Market-Reports/cloud-based-data-management-services-market-227142592.html</a:t>
            </a:r>
            <a:endParaRPr lang="en-US" altLang="en-US" sz="1000" dirty="0">
              <a:latin typeface="Circular"/>
            </a:endParaRPr>
          </a:p>
          <a:p>
            <a:pPr lvl="0" defTabSz="914400" eaLnBrk="0" fontAlgn="base" hangingPunct="0">
              <a:spcBef>
                <a:spcPct val="0"/>
              </a:spcBef>
              <a:spcAft>
                <a:spcPct val="0"/>
              </a:spcAft>
            </a:pPr>
            <a:r>
              <a:rPr lang="en-US" sz="1000" dirty="0">
                <a:latin typeface="Circular"/>
              </a:rPr>
              <a:t>-</a:t>
            </a:r>
            <a:br>
              <a:rPr lang="en-IN" sz="1000" dirty="0"/>
            </a:br>
            <a:r>
              <a:rPr lang="en-IN" sz="1000" dirty="0"/>
              <a:t>https://www.marketsandmarkets.com/Images/cloud-based-data-management-services-market-Ecosystem.webp.jpg</a:t>
            </a:r>
          </a:p>
        </p:txBody>
      </p:sp>
    </p:spTree>
    <p:extLst>
      <p:ext uri="{BB962C8B-B14F-4D97-AF65-F5344CB8AC3E}">
        <p14:creationId xmlns:p14="http://schemas.microsoft.com/office/powerpoint/2010/main" val="2011442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E76E6-C77D-2D11-CD02-B40FEA3E219F}"/>
              </a:ext>
            </a:extLst>
          </p:cNvPr>
          <p:cNvSpPr>
            <a:spLocks noGrp="1"/>
          </p:cNvSpPr>
          <p:nvPr>
            <p:ph type="title"/>
          </p:nvPr>
        </p:nvSpPr>
        <p:spPr>
          <a:xfrm>
            <a:off x="104648" y="-118872"/>
            <a:ext cx="10058400" cy="1609344"/>
          </a:xfrm>
        </p:spPr>
        <p:txBody>
          <a:bodyPr/>
          <a:lstStyle/>
          <a:p>
            <a:r>
              <a:rPr lang="en-IN" dirty="0"/>
              <a:t>Data Sources</a:t>
            </a:r>
          </a:p>
        </p:txBody>
      </p:sp>
      <p:sp>
        <p:nvSpPr>
          <p:cNvPr id="3" name="Content Placeholder 2">
            <a:extLst>
              <a:ext uri="{FF2B5EF4-FFF2-40B4-BE49-F238E27FC236}">
                <a16:creationId xmlns:a16="http://schemas.microsoft.com/office/drawing/2014/main" id="{1B2EDED9-0D02-99F2-6C85-DDE10266B778}"/>
              </a:ext>
            </a:extLst>
          </p:cNvPr>
          <p:cNvSpPr>
            <a:spLocks noGrp="1"/>
          </p:cNvSpPr>
          <p:nvPr>
            <p:ph idx="1"/>
          </p:nvPr>
        </p:nvSpPr>
        <p:spPr>
          <a:xfrm>
            <a:off x="358648" y="1403604"/>
            <a:ext cx="11518392" cy="5234305"/>
          </a:xfrm>
        </p:spPr>
        <p:txBody>
          <a:bodyPr>
            <a:normAutofit/>
          </a:bodyPr>
          <a:lstStyle/>
          <a:p>
            <a:r>
              <a:rPr lang="en-US" dirty="0"/>
              <a:t>My pipeline uses two main types of data: </a:t>
            </a:r>
            <a:r>
              <a:rPr lang="en-US" dirty="0" err="1"/>
              <a:t>InkML</a:t>
            </a:r>
            <a:r>
              <a:rPr lang="en-US" dirty="0"/>
              <a:t> stroke datasets from CROHME and PNG image datasets for handwritten and printed math expressions. All datasets are stored in cloud storage services such as AWS S3 or GCP Cloud Storage. This ensures easy access, scalability, and collaboration across the project team.</a:t>
            </a:r>
          </a:p>
          <a:p>
            <a:r>
              <a:rPr lang="en-IN" dirty="0">
                <a:hlinkClick r:id="rId2"/>
              </a:rPr>
              <a:t>https://www.kaggle.com/datasets/ntcuong2103/crohme2019</a:t>
            </a:r>
            <a:r>
              <a:rPr lang="en-IN" dirty="0"/>
              <a:t> - for Stage 2 LSTM Model and Stage 1 Yolo model</a:t>
            </a:r>
          </a:p>
          <a:p>
            <a:r>
              <a:rPr lang="en-IN" dirty="0">
                <a:hlinkClick r:id="rId3"/>
              </a:rPr>
              <a:t>https://arxiv.org/html/2404.10690v1</a:t>
            </a:r>
            <a:r>
              <a:rPr lang="en-IN" dirty="0"/>
              <a:t> – for Stage 2 CNN Model-expressions</a:t>
            </a:r>
          </a:p>
          <a:p>
            <a:r>
              <a:rPr lang="en-IN" dirty="0">
                <a:hlinkClick r:id="rId4"/>
              </a:rPr>
              <a:t>https://arxiv.org/abs/2310.06786</a:t>
            </a:r>
            <a:r>
              <a:rPr lang="en-IN" dirty="0"/>
              <a:t> – for Stage 3 LLM/Sentence-piecing</a:t>
            </a:r>
          </a:p>
          <a:p>
            <a:r>
              <a:rPr lang="en-IN" dirty="0">
                <a:hlinkClick r:id="rId5"/>
              </a:rPr>
              <a:t>https://www.kaggle.com/datasets/hojjatk/mnist-dataset</a:t>
            </a:r>
            <a:r>
              <a:rPr lang="en-IN" dirty="0"/>
              <a:t> - for Stage 2 CNN Model-digit</a:t>
            </a:r>
          </a:p>
          <a:p>
            <a:r>
              <a:rPr lang="en-IN" dirty="0"/>
              <a:t>These datasets can also be directly imported to the </a:t>
            </a:r>
            <a:r>
              <a:rPr lang="en-IN" dirty="0" err="1"/>
              <a:t>colab</a:t>
            </a:r>
            <a:r>
              <a:rPr lang="en-IN" dirty="0"/>
              <a:t> environment using the following snippet:</a:t>
            </a:r>
          </a:p>
          <a:p>
            <a:pPr marL="274320" lvl="1" indent="0">
              <a:buNone/>
            </a:pPr>
            <a:r>
              <a:rPr lang="en-IN" dirty="0">
                <a:solidFill>
                  <a:srgbClr val="7030A0"/>
                </a:solidFill>
              </a:rPr>
              <a:t>import </a:t>
            </a:r>
            <a:r>
              <a:rPr lang="en-IN" dirty="0" err="1">
                <a:solidFill>
                  <a:srgbClr val="7030A0"/>
                </a:solidFill>
              </a:rPr>
              <a:t>kagglehub</a:t>
            </a:r>
            <a:endParaRPr lang="en-IN" dirty="0">
              <a:solidFill>
                <a:srgbClr val="7030A0"/>
              </a:solidFill>
            </a:endParaRPr>
          </a:p>
          <a:p>
            <a:pPr marL="274320" lvl="1" indent="0">
              <a:buNone/>
            </a:pPr>
            <a:r>
              <a:rPr lang="en-IN" dirty="0">
                <a:solidFill>
                  <a:srgbClr val="7030A0"/>
                </a:solidFill>
              </a:rPr>
              <a:t>path = </a:t>
            </a:r>
            <a:r>
              <a:rPr lang="en-IN" dirty="0" err="1">
                <a:solidFill>
                  <a:srgbClr val="7030A0"/>
                </a:solidFill>
              </a:rPr>
              <a:t>kagglehub.dataset_download</a:t>
            </a:r>
            <a:r>
              <a:rPr lang="en-IN" dirty="0">
                <a:solidFill>
                  <a:srgbClr val="7030A0"/>
                </a:solidFill>
              </a:rPr>
              <a:t>(“</a:t>
            </a:r>
            <a:r>
              <a:rPr lang="en-IN" dirty="0" err="1">
                <a:solidFill>
                  <a:srgbClr val="7030A0"/>
                </a:solidFill>
              </a:rPr>
              <a:t>path_to_dataset</a:t>
            </a:r>
            <a:r>
              <a:rPr lang="en-IN" dirty="0">
                <a:solidFill>
                  <a:srgbClr val="7030A0"/>
                </a:solidFill>
              </a:rPr>
              <a:t>")</a:t>
            </a:r>
          </a:p>
          <a:p>
            <a:pPr marL="274320" lvl="1" indent="0">
              <a:buNone/>
            </a:pPr>
            <a:r>
              <a:rPr lang="en-IN" dirty="0">
                <a:solidFill>
                  <a:srgbClr val="7030A0"/>
                </a:solidFill>
              </a:rPr>
              <a:t>print("Path to dataset files:", path)</a:t>
            </a:r>
          </a:p>
        </p:txBody>
      </p:sp>
      <p:sp>
        <p:nvSpPr>
          <p:cNvPr id="4" name="Slide Number Placeholder 3">
            <a:extLst>
              <a:ext uri="{FF2B5EF4-FFF2-40B4-BE49-F238E27FC236}">
                <a16:creationId xmlns:a16="http://schemas.microsoft.com/office/drawing/2014/main" id="{7F88F64F-4180-8A21-670B-0E3D4403C839}"/>
              </a:ext>
            </a:extLst>
          </p:cNvPr>
          <p:cNvSpPr>
            <a:spLocks noGrp="1"/>
          </p:cNvSpPr>
          <p:nvPr>
            <p:ph type="sldNum" sz="quarter" idx="12"/>
          </p:nvPr>
        </p:nvSpPr>
        <p:spPr>
          <a:xfrm>
            <a:off x="11311128" y="6272784"/>
            <a:ext cx="640080" cy="365125"/>
          </a:xfrm>
        </p:spPr>
        <p:txBody>
          <a:bodyPr/>
          <a:lstStyle/>
          <a:p>
            <a:fld id="{010F45DF-C8ED-4FC3-87E0-8FAA2D396BB2}" type="slidenum">
              <a:rPr lang="en-IN" smtClean="0"/>
              <a:t>9</a:t>
            </a:fld>
            <a:endParaRPr lang="en-IN" dirty="0"/>
          </a:p>
        </p:txBody>
      </p:sp>
    </p:spTree>
    <p:extLst>
      <p:ext uri="{BB962C8B-B14F-4D97-AF65-F5344CB8AC3E}">
        <p14:creationId xmlns:p14="http://schemas.microsoft.com/office/powerpoint/2010/main" val="34951375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214</TotalTime>
  <Words>2317</Words>
  <Application>Microsoft Office PowerPoint</Application>
  <PresentationFormat>Widescreen</PresentationFormat>
  <Paragraphs>208</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Circular</vt:lpstr>
      <vt:lpstr>Rockwell</vt:lpstr>
      <vt:lpstr>Rockwell Condensed</vt:lpstr>
      <vt:lpstr>Wingdings</vt:lpstr>
      <vt:lpstr>Wood Type</vt:lpstr>
      <vt:lpstr>Leveraging Cloud for Math Expression Digitalization</vt:lpstr>
      <vt:lpstr>Index</vt:lpstr>
      <vt:lpstr>Introduction</vt:lpstr>
      <vt:lpstr>Agenda</vt:lpstr>
      <vt:lpstr>The Problem: Math Expression Recognition</vt:lpstr>
      <vt:lpstr>Why Cloud for AI/ML?</vt:lpstr>
      <vt:lpstr>Cloud vs On-Prem Training</vt:lpstr>
      <vt:lpstr>Cloud Services Landscape</vt:lpstr>
      <vt:lpstr>Data Sources</vt:lpstr>
      <vt:lpstr>Data Preprocessing in Cloud</vt:lpstr>
      <vt:lpstr>Model Architecture</vt:lpstr>
      <vt:lpstr>PowerPoint Presentation</vt:lpstr>
      <vt:lpstr>Experimentation at Scale</vt:lpstr>
      <vt:lpstr>Hyperparameter Tuning</vt:lpstr>
      <vt:lpstr>PowerPoint Presentation</vt:lpstr>
      <vt:lpstr>Model Deployment</vt:lpstr>
      <vt:lpstr>How Cloud Accelerated My Project</vt:lpstr>
      <vt:lpstr>PowerPoint Presentation</vt:lpstr>
      <vt:lpstr>PowerPoint Presentation</vt:lpstr>
      <vt:lpstr>PowerPoint Presentation</vt:lpstr>
      <vt:lpstr>PowerPoint Presentation</vt:lpstr>
      <vt:lpstr>Future Directions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SHOURYA GARG</dc:creator>
  <cp:lastModifiedBy>SHOURYA GARG</cp:lastModifiedBy>
  <cp:revision>15</cp:revision>
  <dcterms:created xsi:type="dcterms:W3CDTF">2025-09-14T16:41:48Z</dcterms:created>
  <dcterms:modified xsi:type="dcterms:W3CDTF">2025-09-16T06:38:09Z</dcterms:modified>
</cp:coreProperties>
</file>